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57" r:id="rId4"/>
    <p:sldId id="310" r:id="rId5"/>
    <p:sldId id="258" r:id="rId6"/>
    <p:sldId id="259" r:id="rId7"/>
    <p:sldId id="261" r:id="rId8"/>
    <p:sldId id="264" r:id="rId9"/>
    <p:sldId id="265" r:id="rId10"/>
    <p:sldId id="266" r:id="rId11"/>
    <p:sldId id="267" r:id="rId12"/>
    <p:sldId id="268" r:id="rId13"/>
    <p:sldId id="269" r:id="rId14"/>
    <p:sldId id="262" r:id="rId15"/>
    <p:sldId id="270" r:id="rId16"/>
    <p:sldId id="271" r:id="rId17"/>
    <p:sldId id="272" r:id="rId18"/>
    <p:sldId id="273" r:id="rId19"/>
    <p:sldId id="292" r:id="rId20"/>
    <p:sldId id="293" r:id="rId21"/>
    <p:sldId id="294" r:id="rId22"/>
    <p:sldId id="295" r:id="rId23"/>
    <p:sldId id="296" r:id="rId24"/>
    <p:sldId id="297" r:id="rId25"/>
    <p:sldId id="298" r:id="rId26"/>
    <p:sldId id="299" r:id="rId27"/>
    <p:sldId id="300" r:id="rId28"/>
    <p:sldId id="301" r:id="rId29"/>
    <p:sldId id="302" r:id="rId30"/>
    <p:sldId id="304" r:id="rId31"/>
    <p:sldId id="303" r:id="rId32"/>
    <p:sldId id="305" r:id="rId33"/>
    <p:sldId id="306" r:id="rId34"/>
    <p:sldId id="285" r:id="rId35"/>
    <p:sldId id="308" r:id="rId36"/>
    <p:sldId id="289" r:id="rId37"/>
    <p:sldId id="290" r:id="rId38"/>
    <p:sldId id="307" r:id="rId39"/>
    <p:sldId id="313" r:id="rId40"/>
    <p:sldId id="314" r:id="rId41"/>
    <p:sldId id="315" r:id="rId42"/>
    <p:sldId id="316" r:id="rId43"/>
    <p:sldId id="318" r:id="rId44"/>
    <p:sldId id="309" r:id="rId45"/>
    <p:sldId id="311" r:id="rId46"/>
    <p:sldId id="312" r:id="rId47"/>
    <p:sldId id="317" r:id="rId4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332" autoAdjust="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C50E1313-7F03-4569-A4DA-AA4BE84E78EA}" type="datetimeFigureOut">
              <a:rPr lang="tr-TR" smtClean="0"/>
              <a:t>20.11.2023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39352167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50E1313-7F03-4569-A4DA-AA4BE84E78EA}" type="datetimeFigureOut">
              <a:rPr lang="tr-TR" smtClean="0"/>
              <a:t>20.11.2023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37879083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50E1313-7F03-4569-A4DA-AA4BE84E78EA}" type="datetimeFigureOut">
              <a:rPr lang="tr-TR" smtClean="0"/>
              <a:t>20.11.2023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7401736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50E1313-7F03-4569-A4DA-AA4BE84E78EA}" type="datetimeFigureOut">
              <a:rPr lang="tr-TR" smtClean="0"/>
              <a:t>20.11.2023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31864917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C50E1313-7F03-4569-A4DA-AA4BE84E78EA}" type="datetimeFigureOut">
              <a:rPr lang="tr-TR" smtClean="0"/>
              <a:t>20.11.2023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4836930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50E1313-7F03-4569-A4DA-AA4BE84E78EA}" type="datetimeFigureOut">
              <a:rPr lang="tr-TR" smtClean="0"/>
              <a:t>20.11.2023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5090253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50E1313-7F03-4569-A4DA-AA4BE84E78EA}" type="datetimeFigureOut">
              <a:rPr lang="tr-TR" smtClean="0"/>
              <a:t>20.11.2023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27895916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50E1313-7F03-4569-A4DA-AA4BE84E78EA}" type="datetimeFigureOut">
              <a:rPr lang="tr-TR" smtClean="0"/>
              <a:t>20.11.2023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2014042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0E1313-7F03-4569-A4DA-AA4BE84E78EA}" type="datetimeFigureOut">
              <a:rPr lang="tr-TR" smtClean="0"/>
              <a:t>20.11.2023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19581729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C50E1313-7F03-4569-A4DA-AA4BE84E78EA}" type="datetimeFigureOut">
              <a:rPr lang="tr-TR" smtClean="0"/>
              <a:t>20.11.2023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26025997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C50E1313-7F03-4569-A4DA-AA4BE84E78EA}" type="datetimeFigureOut">
              <a:rPr lang="tr-TR" smtClean="0"/>
              <a:t>20.11.2023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6CA0C23-B0A8-45B7-BFAD-B9B05B0ABC7E}" type="slidenum">
              <a:rPr lang="tr-TR" smtClean="0"/>
              <a:t>‹#›</a:t>
            </a:fld>
            <a:endParaRPr lang="tr-TR"/>
          </a:p>
        </p:txBody>
      </p:sp>
    </p:spTree>
    <p:extLst>
      <p:ext uri="{BB962C8B-B14F-4D97-AF65-F5344CB8AC3E}">
        <p14:creationId xmlns:p14="http://schemas.microsoft.com/office/powerpoint/2010/main" val="11353598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E1313-7F03-4569-A4DA-AA4BE84E78EA}" type="datetimeFigureOut">
              <a:rPr lang="tr-TR" smtClean="0"/>
              <a:t>20.11.2023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A0C23-B0A8-45B7-BFAD-B9B05B0ABC7E}" type="slidenum">
              <a:rPr lang="tr-TR" smtClean="0"/>
              <a:t>‹#›</a:t>
            </a:fld>
            <a:endParaRPr lang="tr-TR"/>
          </a:p>
        </p:txBody>
      </p:sp>
    </p:spTree>
    <p:extLst>
      <p:ext uri="{BB962C8B-B14F-4D97-AF65-F5344CB8AC3E}">
        <p14:creationId xmlns:p14="http://schemas.microsoft.com/office/powerpoint/2010/main" val="3746086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8212" y="858338"/>
            <a:ext cx="2059416" cy="1036184"/>
          </a:xfrm>
          <a:prstGeom prst="rect">
            <a:avLst/>
          </a:prstGeom>
        </p:spPr>
      </p:pic>
      <p:sp useBgFill="1">
        <p:nvSpPr>
          <p:cNvPr id="2" name="Unvan 1"/>
          <p:cNvSpPr>
            <a:spLocks noGrp="1"/>
          </p:cNvSpPr>
          <p:nvPr>
            <p:ph type="ctrTitle"/>
          </p:nvPr>
        </p:nvSpPr>
        <p:spPr>
          <a:xfrm>
            <a:off x="1645920" y="487680"/>
            <a:ext cx="9144000" cy="1406842"/>
          </a:xfrm>
          <a:noFill/>
          <a:ln>
            <a:noFill/>
          </a:ln>
        </p:spPr>
        <p:style>
          <a:lnRef idx="0">
            <a:scrgbClr r="0" g="0" b="0"/>
          </a:lnRef>
          <a:fillRef idx="0">
            <a:scrgbClr r="0" g="0" b="0"/>
          </a:fillRef>
          <a:effectRef idx="0">
            <a:scrgbClr r="0" g="0" b="0"/>
          </a:effectRef>
          <a:fontRef idx="minor">
            <a:schemeClr val="dk1"/>
          </a:fontRef>
        </p:style>
        <p:txBody>
          <a:bodyPr/>
          <a:lstStyle/>
          <a:p>
            <a:r>
              <a:rPr lang="tr-TR" b="1" dirty="0" smtClean="0">
                <a:ln w="12700" cmpd="sng">
                  <a:solidFill>
                    <a:srgbClr val="002060"/>
                  </a:solidFill>
                  <a:prstDash val="solid"/>
                </a:ln>
                <a:solidFill>
                  <a:schemeClr val="tx1">
                    <a:lumMod val="85000"/>
                    <a:lumOff val="15000"/>
                  </a:schemeClr>
                </a:solidFill>
                <a:latin typeface="Colonna MT" panose="04020805060202030203" pitchFamily="82" charset="0"/>
              </a:rPr>
              <a:t>NE KADAR MUTLUYUZ ?</a:t>
            </a:r>
            <a:endParaRPr lang="tr-TR" b="1" dirty="0">
              <a:ln w="12700" cmpd="sng">
                <a:solidFill>
                  <a:srgbClr val="002060"/>
                </a:solidFill>
                <a:prstDash val="solid"/>
              </a:ln>
              <a:solidFill>
                <a:schemeClr val="tx1">
                  <a:lumMod val="85000"/>
                  <a:lumOff val="15000"/>
                </a:schemeClr>
              </a:solidFill>
              <a:latin typeface="Colonna MT" panose="04020805060202030203" pitchFamily="82" charset="0"/>
            </a:endParaRP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912" y="1191101"/>
            <a:ext cx="6096000" cy="6096000"/>
          </a:xfrm>
          <a:prstGeom prst="rect">
            <a:avLst/>
          </a:prstGeom>
        </p:spPr>
      </p:pic>
    </p:spTree>
    <p:extLst>
      <p:ext uri="{BB962C8B-B14F-4D97-AF65-F5344CB8AC3E}">
        <p14:creationId xmlns:p14="http://schemas.microsoft.com/office/powerpoint/2010/main" val="7667523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4961210" y="130977"/>
            <a:ext cx="2269580" cy="1141350"/>
          </a:xfrm>
          <a:prstGeom prst="rect">
            <a:avLst/>
          </a:prstGeom>
        </p:spPr>
      </p:pic>
      <p:sp>
        <p:nvSpPr>
          <p:cNvPr id="2" name="Unvan 1"/>
          <p:cNvSpPr>
            <a:spLocks noGrp="1"/>
          </p:cNvSpPr>
          <p:nvPr>
            <p:ph type="title"/>
          </p:nvPr>
        </p:nvSpPr>
        <p:spPr>
          <a:xfrm>
            <a:off x="0" y="18642"/>
            <a:ext cx="12192000" cy="136602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0"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Hedef Kitle</a:t>
            </a:r>
            <a:r>
              <a:rPr lang="tr-TR" dirty="0">
                <a:solidFill>
                  <a:schemeClr val="tx1">
                    <a:lumMod val="85000"/>
                    <a:lumOff val="15000"/>
                  </a:schemeClr>
                </a:solidFill>
                <a:latin typeface="Times New Roman" panose="02020603050405020304" pitchFamily="18" charset="0"/>
                <a:cs typeface="Times New Roman" panose="02020603050405020304" pitchFamily="18" charset="0"/>
              </a:rPr>
              <a:t/>
            </a:r>
            <a:br>
              <a:rPr lang="tr-TR" dirty="0">
                <a:solidFill>
                  <a:schemeClr val="tx1">
                    <a:lumMod val="85000"/>
                    <a:lumOff val="15000"/>
                  </a:schemeClr>
                </a:solidFill>
                <a:latin typeface="Times New Roman" panose="02020603050405020304" pitchFamily="18" charset="0"/>
                <a:cs typeface="Times New Roman" panose="02020603050405020304" pitchFamily="18" charset="0"/>
              </a:rPr>
            </a:br>
            <a:endParaRPr lang="tr-T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838200" y="1690688"/>
            <a:ext cx="10515600" cy="4486275"/>
          </a:xfrm>
        </p:spPr>
        <p:txBody>
          <a:bodyPr>
            <a:normAutofit fontScale="92500" lnSpcReduction="10000"/>
          </a:bodyPr>
          <a:lstStyle/>
          <a:p>
            <a:pPr marL="0" indent="0">
              <a:buNone/>
            </a:pPr>
            <a:r>
              <a:rPr lang="tr-TR" dirty="0"/>
              <a:t>Bu proje, geniş bir kullanıcı yelpazesi için tasarlanmıştır. İlk olarak, genel halka hizmet eder; herkes, dünya genelindeki mutluluk endekslerini merak eden ve bu verilere erişmek isteyen kişiler, bu web sitesini ziyaret edebilir. Ayrıca, akademisyenler ve araştırmacılar, sosyal bilimler alanında çalışan öğrenciler, projenin sunduğu mutluluk verilerini araştırma ve çalışmalarını desteklemek için kullanabilirler. </a:t>
            </a:r>
          </a:p>
          <a:p>
            <a:pPr marL="0" indent="0">
              <a:buNone/>
            </a:pPr>
            <a:r>
              <a:rPr lang="tr-TR" dirty="0" smtClean="0"/>
              <a:t>Hükümetler </a:t>
            </a:r>
            <a:r>
              <a:rPr lang="tr-TR" dirty="0"/>
              <a:t>ve sivil toplum kuruluşları, bu verileri politika oluşturma ve toplumsal iyilik için bir referans olarak kullanabilirler. İş dünyasındaki profesyoneller, çalışanların mutluluk seviyelerini anlamak ve iş stratejilerini şekillendirmek için bu verilere ilgi duyabilirler</a:t>
            </a:r>
            <a:r>
              <a:rPr lang="tr-TR" dirty="0" smtClean="0"/>
              <a:t>.</a:t>
            </a:r>
          </a:p>
          <a:p>
            <a:pPr marL="0" indent="0">
              <a:buNone/>
            </a:pPr>
            <a:r>
              <a:rPr lang="tr-TR" dirty="0" smtClean="0"/>
              <a:t>Bu </a:t>
            </a:r>
            <a:r>
              <a:rPr lang="tr-TR" dirty="0"/>
              <a:t>nedenle, proje farklı sektörlerde ve disiplinlerde çalışan bir dizi kullanıcı grubunu hedefler ve bu grupların mutluluk verilerine kolay erişim sağlamayı amaçlar.</a:t>
            </a:r>
          </a:p>
          <a:p>
            <a:endParaRPr lang="tr-TR" dirty="0"/>
          </a:p>
        </p:txBody>
      </p:sp>
    </p:spTree>
    <p:extLst>
      <p:ext uri="{BB962C8B-B14F-4D97-AF65-F5344CB8AC3E}">
        <p14:creationId xmlns:p14="http://schemas.microsoft.com/office/powerpoint/2010/main" val="3279346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117" y="1602558"/>
            <a:ext cx="8585766" cy="4319882"/>
          </a:xfrm>
          <a:prstGeom prst="rect">
            <a:avLst/>
          </a:prstGeom>
        </p:spPr>
      </p:pic>
      <p:sp>
        <p:nvSpPr>
          <p:cNvPr id="3" name="İçerik Yer Tutucusu 2"/>
          <p:cNvSpPr>
            <a:spLocks noGrp="1"/>
          </p:cNvSpPr>
          <p:nvPr>
            <p:ph idx="1"/>
          </p:nvPr>
        </p:nvSpPr>
        <p:spPr/>
        <p:txBody>
          <a:bodyPr>
            <a:normAutofit/>
          </a:bodyPr>
          <a:lstStyle/>
          <a:p>
            <a:pPr marL="0" indent="0">
              <a:buNone/>
            </a:pPr>
            <a:r>
              <a:rPr lang="tr-TR" b="1" dirty="0" err="1"/>
              <a:t>Kaggle</a:t>
            </a:r>
            <a:r>
              <a:rPr lang="tr-TR" b="1" dirty="0"/>
              <a:t> gibi veri kaynaklarından mutluluk endekslerini toplamak ve güncellemek için öncelikle </a:t>
            </a:r>
            <a:r>
              <a:rPr lang="tr-TR" b="1" dirty="0" err="1"/>
              <a:t>Kaggle</a:t>
            </a:r>
            <a:r>
              <a:rPr lang="tr-TR" b="1" dirty="0"/>
              <a:t> platformuna üye olmamız gerekmektedir</a:t>
            </a:r>
            <a:r>
              <a:rPr lang="tr-TR" b="1" dirty="0" smtClean="0"/>
              <a:t>.</a:t>
            </a:r>
          </a:p>
          <a:p>
            <a:pPr marL="0" indent="0">
              <a:buNone/>
            </a:pPr>
            <a:r>
              <a:rPr lang="tr-TR" b="1" dirty="0" smtClean="0"/>
              <a:t>Platformda </a:t>
            </a:r>
            <a:r>
              <a:rPr lang="tr-TR" b="1" dirty="0"/>
              <a:t>mutluluk endeksleri ile ilgili veri setlerini arayarak bulabilir ve indirebilirsiniz. Veri kaynaklarının güncel tutulması büyük önem taşır, bu nedenle güncellemeleri takip etmek gerekir. </a:t>
            </a:r>
            <a:endParaRPr lang="tr-TR" b="1" dirty="0" smtClean="0"/>
          </a:p>
          <a:p>
            <a:pPr marL="0" indent="0">
              <a:buNone/>
            </a:pPr>
            <a:r>
              <a:rPr lang="tr-TR" b="1" dirty="0" smtClean="0"/>
              <a:t>Bu </a:t>
            </a:r>
            <a:r>
              <a:rPr lang="tr-TR" b="1" dirty="0"/>
              <a:t>adımlar, veri kaynaklarını kullanarak mutluluk endekslerini güncel ve erişilebilir tutmanın yaygın yollarını temsil eder.</a:t>
            </a:r>
          </a:p>
          <a:p>
            <a:endParaRPr lang="tr-TR" b="1" dirty="0"/>
          </a:p>
        </p:txBody>
      </p:sp>
      <p:sp>
        <p:nvSpPr>
          <p:cNvPr id="4" name="Unvan 1"/>
          <p:cNvSpPr txBox="1">
            <a:spLocks/>
          </p:cNvSpPr>
          <p:nvPr/>
        </p:nvSpPr>
        <p:spPr>
          <a:xfrm>
            <a:off x="0" y="12986"/>
            <a:ext cx="12192000" cy="1366021"/>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Veri Kaynakları</a:t>
            </a:r>
            <a:r>
              <a:rPr lang="tr-TR" dirty="0">
                <a:solidFill>
                  <a:schemeClr val="tx1">
                    <a:lumMod val="85000"/>
                    <a:lumOff val="15000"/>
                  </a:schemeClr>
                </a:solidFill>
              </a:rPr>
              <a:t/>
            </a:r>
            <a:br>
              <a:rPr lang="tr-TR" dirty="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19886079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252" y="211215"/>
            <a:ext cx="2059416" cy="1036184"/>
          </a:xfrm>
          <a:prstGeom prst="rect">
            <a:avLst/>
          </a:prstGeom>
        </p:spPr>
      </p:pic>
      <p:sp>
        <p:nvSpPr>
          <p:cNvPr id="2" name="Unvan 1"/>
          <p:cNvSpPr>
            <a:spLocks noGrp="1"/>
          </p:cNvSpPr>
          <p:nvPr>
            <p:ph type="title"/>
          </p:nvPr>
        </p:nvSpPr>
        <p:spPr>
          <a:xfrm>
            <a:off x="0" y="1"/>
            <a:ext cx="12192000" cy="131499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0"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Veri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Görselleştirme ve Kullanıcı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Arayüzü</a:t>
            </a:r>
            <a:r>
              <a:rPr lang="tr-TR"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endParaRPr lang="tr-TR"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p:txBody>
          <a:bodyPr>
            <a:normAutofit fontScale="70000" lnSpcReduction="20000"/>
          </a:bodyPr>
          <a:lstStyle/>
          <a:p>
            <a:pPr marL="0" indent="0">
              <a:buNone/>
            </a:pPr>
            <a:r>
              <a:rPr lang="tr-TR" dirty="0" smtClean="0"/>
              <a:t>Proje</a:t>
            </a:r>
            <a:r>
              <a:rPr lang="tr-TR" dirty="0"/>
              <a:t>, çekici ve bilgilendirici bir harita tasarımı kullanacaktır. Bu harita üzerinde ülkeler farklı renkler veya işaretlerle temsil edilecek ve mutluluk seviyelerini görsel olarak yansıtacaktır. Ayrıca, web sitesi kullanıcılarına belirli bir yılı seçme, verileri filtreleme ve detaylı bilgilere erişme olanağı sunacak grafiklerle desteklenmiş olacaktır.</a:t>
            </a:r>
          </a:p>
          <a:p>
            <a:pPr marL="0" indent="0">
              <a:buNone/>
            </a:pPr>
            <a:r>
              <a:rPr lang="tr-TR" dirty="0"/>
              <a:t>Web sitesinin kullanıcı </a:t>
            </a:r>
            <a:r>
              <a:rPr lang="tr-TR" dirty="0" smtClean="0"/>
              <a:t>ara yüzü </a:t>
            </a:r>
            <a:r>
              <a:rPr lang="tr-TR" dirty="0"/>
              <a:t>kullanıcı dostu ve kolay anlaşılır olacaktır. Ana sayfa, dünya haritası ve ana arama kutusunu içerecek ve kullanıcılara verileri aramak ve incelemek için bir başlangıç noktası sunacaktır. Kullanıcılar, belirli bir yıl seçebilecek, ülkeleri arayabilecek, mutluluk endekslerini karşılaştırabilecek ve daha fazla detay görmek için seçeneklere erişebileceklerdir.</a:t>
            </a:r>
          </a:p>
          <a:p>
            <a:pPr marL="0" indent="0">
              <a:buNone/>
            </a:pPr>
            <a:r>
              <a:rPr lang="tr-TR" dirty="0"/>
              <a:t>Web sitesi, ziyaretçilere temiz ve düzenli bir görünüm sunacak. Ana sayfa, etkileşimli bir dünya haritasıyla dikkat çekecek. Kullanıcılar harita üzerinde gezinebilecek, farklı ülkeleri seçebilecek ve belirli bir yılın mutluluk verilerini görüntüleyebilecekler. Ayrıca, verilerin grafiklerle desteklenmiş olması, kullanıcıların daha hızlı anlamalarına yardımcı olacak. Web sitesi, mobil cihazlarda da kullanılabilir olacak, böylece kullanıcılar farklı platformlardan erişebileceklerdir.</a:t>
            </a:r>
          </a:p>
          <a:p>
            <a:pPr marL="0" indent="0">
              <a:buNone/>
            </a:pPr>
            <a:r>
              <a:rPr lang="tr-TR" dirty="0"/>
              <a:t>Kullanıcılar, arama kutusunu kullanarak belirli ülkeleri arayabilecek, filtrelerle sonuçları daraltabilecek ve daha fazla bilgiye erişebileceklerdir. Web sitesi, verileri güncel tutacak bir sistem içerecek, böylece kullanıcılar her zaman en son mutluluk endekslerine erişebileceklerdir. Kısacası, web sitesinin kullanıcı dostu arayüzü ve etkileşimli tasarımı, kullanıcıların dünya genelindeki mutluluk verilerini kolayca incelemelerine ve anlamalarına olanak tanıyacak.</a:t>
            </a:r>
          </a:p>
        </p:txBody>
      </p:sp>
    </p:spTree>
    <p:extLst>
      <p:ext uri="{BB962C8B-B14F-4D97-AF65-F5344CB8AC3E}">
        <p14:creationId xmlns:p14="http://schemas.microsoft.com/office/powerpoint/2010/main" val="39658940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252" y="211215"/>
            <a:ext cx="2059416" cy="1036184"/>
          </a:xfrm>
          <a:prstGeom prst="rect">
            <a:avLst/>
          </a:prstGeom>
        </p:spPr>
      </p:pic>
      <p:sp>
        <p:nvSpPr>
          <p:cNvPr id="2" name="Unvan 1"/>
          <p:cNvSpPr>
            <a:spLocks noGrp="1"/>
          </p:cNvSpPr>
          <p:nvPr>
            <p:ph type="title"/>
          </p:nvPr>
        </p:nvSpPr>
        <p:spPr>
          <a:xfrm>
            <a:off x="0" y="1"/>
            <a:ext cx="12192000" cy="1349828"/>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0"/>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Teknoloji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Altyapı</a:t>
            </a:r>
            <a:r>
              <a:rPr lang="tr-TR" dirty="0">
                <a:solidFill>
                  <a:schemeClr val="tx1">
                    <a:lumMod val="85000"/>
                    <a:lumOff val="15000"/>
                  </a:schemeClr>
                </a:solidFill>
              </a:rPr>
              <a:t/>
            </a:r>
            <a:br>
              <a:rPr lang="tr-TR" dirty="0">
                <a:solidFill>
                  <a:schemeClr val="tx1">
                    <a:lumMod val="85000"/>
                    <a:lumOff val="15000"/>
                  </a:schemeClr>
                </a:solidFill>
              </a:rPr>
            </a:br>
            <a:endParaRPr lang="tr-TR" dirty="0">
              <a:solidFill>
                <a:schemeClr val="tx1">
                  <a:lumMod val="85000"/>
                  <a:lumOff val="15000"/>
                </a:schemeClr>
              </a:solidFill>
            </a:endParaRPr>
          </a:p>
        </p:txBody>
      </p:sp>
      <p:sp>
        <p:nvSpPr>
          <p:cNvPr id="3" name="İçerik Yer Tutucusu 2"/>
          <p:cNvSpPr>
            <a:spLocks noGrp="1"/>
          </p:cNvSpPr>
          <p:nvPr>
            <p:ph idx="1"/>
          </p:nvPr>
        </p:nvSpPr>
        <p:spPr/>
        <p:txBody>
          <a:bodyPr/>
          <a:lstStyle/>
          <a:p>
            <a:pPr marL="0" indent="0">
              <a:buNone/>
            </a:pPr>
            <a:r>
              <a:rPr lang="tr-TR" dirty="0"/>
              <a:t>Bir web tabanlı mutluluk endeksi analiz projesi için ilk olarak bir web sunucusuna ihtiyaç vardır; bu sunucu web sitesinin barındırılmasını ve kullanıcıların erişimini sağlar. </a:t>
            </a:r>
            <a:endParaRPr lang="tr-TR" dirty="0" smtClean="0"/>
          </a:p>
          <a:p>
            <a:pPr marL="0" indent="0">
              <a:buNone/>
            </a:pPr>
            <a:r>
              <a:rPr lang="tr-TR" dirty="0" smtClean="0"/>
              <a:t>Web </a:t>
            </a:r>
            <a:r>
              <a:rPr lang="tr-TR" dirty="0"/>
              <a:t>sitesinin geliştirilirken kullanılacak programlama dili olarak </a:t>
            </a:r>
            <a:r>
              <a:rPr lang="tr-TR" dirty="0" err="1"/>
              <a:t>Python</a:t>
            </a:r>
            <a:r>
              <a:rPr lang="tr-TR" dirty="0"/>
              <a:t> belirlenmiştir. Ayrıca, mutluluk endeksi verilerini toplamak ve işlemek için veri işleme aracı olarak </a:t>
            </a:r>
            <a:r>
              <a:rPr lang="tr-TR" dirty="0" err="1"/>
              <a:t>Python</a:t>
            </a:r>
            <a:r>
              <a:rPr lang="tr-TR" dirty="0"/>
              <a:t> ve ilgili kütüphaneleri kullanılacak kaggledan veri çekilecektir. </a:t>
            </a:r>
            <a:endParaRPr lang="tr-TR" dirty="0" smtClean="0"/>
          </a:p>
          <a:p>
            <a:pPr marL="0" indent="0">
              <a:buNone/>
            </a:pPr>
            <a:r>
              <a:rPr lang="tr-TR" dirty="0" smtClean="0"/>
              <a:t>Veri </a:t>
            </a:r>
            <a:r>
              <a:rPr lang="tr-TR" dirty="0"/>
              <a:t>saklamak ve yönetmek için veri tabanı olarak </a:t>
            </a:r>
            <a:r>
              <a:rPr lang="tr-TR" dirty="0" err="1"/>
              <a:t>MySQL</a:t>
            </a:r>
            <a:r>
              <a:rPr lang="tr-TR" dirty="0"/>
              <a:t> veri tabanı kullanılacaktır. Web sitesinin kullanıcı dostu bir ara yüze sahip olması için </a:t>
            </a:r>
            <a:r>
              <a:rPr lang="tr-TR" dirty="0" err="1"/>
              <a:t>React</a:t>
            </a:r>
            <a:r>
              <a:rPr lang="tr-TR" dirty="0"/>
              <a:t> kullanılacaktır.</a:t>
            </a:r>
          </a:p>
        </p:txBody>
      </p:sp>
    </p:spTree>
    <p:extLst>
      <p:ext uri="{BB962C8B-B14F-4D97-AF65-F5344CB8AC3E}">
        <p14:creationId xmlns:p14="http://schemas.microsoft.com/office/powerpoint/2010/main" val="17064994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252" y="211215"/>
            <a:ext cx="2059416" cy="1036184"/>
          </a:xfrm>
          <a:prstGeom prst="rect">
            <a:avLst/>
          </a:prstGeom>
        </p:spPr>
      </p:pic>
      <p:sp>
        <p:nvSpPr>
          <p:cNvPr id="2" name="Unvan 1"/>
          <p:cNvSpPr>
            <a:spLocks noGrp="1"/>
          </p:cNvSpPr>
          <p:nvPr>
            <p:ph type="title"/>
          </p:nvPr>
        </p:nvSpPr>
        <p:spPr>
          <a:xfrm>
            <a:off x="0" y="1"/>
            <a:ext cx="12192000" cy="124215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tr-TR" b="1" dirty="0" smtClean="0"/>
              <a:t>					</a:t>
            </a:r>
            <a:br>
              <a:rPr lang="tr-TR" b="1" dirty="0" smtClean="0"/>
            </a:br>
            <a:r>
              <a:rPr lang="tr-TR" b="1" dirty="0"/>
              <a:t>	</a:t>
            </a:r>
            <a:r>
              <a:rPr lang="tr-TR" b="1" dirty="0" smtClean="0"/>
              <a:t>			  </a:t>
            </a:r>
            <a:r>
              <a:rPr lang="tr-TR" b="1" dirty="0" smtClean="0">
                <a:ln>
                  <a:solidFill>
                    <a:srgbClr val="002060"/>
                  </a:solidFill>
                </a:ln>
                <a:solidFill>
                  <a:srgbClr val="002060"/>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Zaman Çizelgesi</a:t>
            </a:r>
            <a:r>
              <a:rPr lang="tr-TR" dirty="0"/>
              <a:t/>
            </a:r>
            <a:br>
              <a:rPr lang="tr-TR" dirty="0"/>
            </a:br>
            <a:endParaRPr lang="tr-TR" dirty="0"/>
          </a:p>
        </p:txBody>
      </p:sp>
      <p:pic>
        <p:nvPicPr>
          <p:cNvPr id="9" name="İçerik Yer Tutucusu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42151"/>
            <a:ext cx="12192000" cy="5639274"/>
          </a:xfrm>
        </p:spPr>
      </p:pic>
    </p:spTree>
    <p:extLst>
      <p:ext uri="{BB962C8B-B14F-4D97-AF65-F5344CB8AC3E}">
        <p14:creationId xmlns:p14="http://schemas.microsoft.com/office/powerpoint/2010/main" val="23926681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2" name="Unvan 1"/>
          <p:cNvSpPr>
            <a:spLocks noGrp="1"/>
          </p:cNvSpPr>
          <p:nvPr>
            <p:ph type="title"/>
          </p:nvPr>
        </p:nvSpPr>
        <p:spPr>
          <a:xfrm>
            <a:off x="0" y="1"/>
            <a:ext cx="12192000" cy="1282044"/>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0" algn="ct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Kalite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 Test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Planı</a:t>
            </a:r>
            <a:r>
              <a:rPr lang="tr-TR" dirty="0">
                <a:solidFill>
                  <a:schemeClr val="tx1">
                    <a:lumMod val="85000"/>
                    <a:lumOff val="15000"/>
                  </a:schemeClr>
                </a:solidFill>
              </a:rPr>
              <a:t/>
            </a:r>
            <a:br>
              <a:rPr lang="tr-TR" dirty="0">
                <a:solidFill>
                  <a:schemeClr val="tx1">
                    <a:lumMod val="85000"/>
                    <a:lumOff val="15000"/>
                  </a:schemeClr>
                </a:solidFill>
              </a:rPr>
            </a:br>
            <a:endParaRPr lang="tr-TR" dirty="0">
              <a:solidFill>
                <a:schemeClr val="tx1">
                  <a:lumMod val="85000"/>
                  <a:lumOff val="15000"/>
                </a:schemeClr>
              </a:solidFill>
            </a:endParaRPr>
          </a:p>
        </p:txBody>
      </p:sp>
      <p:sp>
        <p:nvSpPr>
          <p:cNvPr id="3" name="İçerik Yer Tutucusu 2"/>
          <p:cNvSpPr>
            <a:spLocks noGrp="1"/>
          </p:cNvSpPr>
          <p:nvPr>
            <p:ph idx="1"/>
          </p:nvPr>
        </p:nvSpPr>
        <p:spPr/>
        <p:txBody>
          <a:bodyPr/>
          <a:lstStyle/>
          <a:p>
            <a:pPr marL="0" indent="0">
              <a:buNone/>
            </a:pPr>
            <a:r>
              <a:rPr lang="tr-TR" dirty="0" smtClean="0"/>
              <a:t>Web </a:t>
            </a:r>
            <a:r>
              <a:rPr lang="tr-TR" dirty="0"/>
              <a:t>sitesinin kullanılabilirliği kullanıcı testleri ile değerlendirilecektir. Kullanıcıların web sitesini nasıl kullandığı ve deneyimlediğini görmek için gerçek kullanıcılarla testler yapılacaktır. </a:t>
            </a:r>
          </a:p>
          <a:p>
            <a:endParaRPr lang="tr-TR" dirty="0"/>
          </a:p>
        </p:txBody>
      </p:sp>
    </p:spTree>
    <p:extLst>
      <p:ext uri="{BB962C8B-B14F-4D97-AF65-F5344CB8AC3E}">
        <p14:creationId xmlns:p14="http://schemas.microsoft.com/office/powerpoint/2010/main" val="3625324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1198" y="145350"/>
            <a:ext cx="2489605" cy="1252631"/>
          </a:xfrm>
          <a:prstGeom prst="rect">
            <a:avLst/>
          </a:prstGeom>
        </p:spPr>
      </p:pic>
      <p:sp>
        <p:nvSpPr>
          <p:cNvPr id="3" name="İçerik Yer Tutucusu 2"/>
          <p:cNvSpPr>
            <a:spLocks noGrp="1"/>
          </p:cNvSpPr>
          <p:nvPr>
            <p:ph idx="1"/>
          </p:nvPr>
        </p:nvSpPr>
        <p:spPr/>
        <p:txBody>
          <a:bodyPr/>
          <a:lstStyle/>
          <a:p>
            <a:r>
              <a:rPr lang="tr-TR" dirty="0"/>
              <a:t>Projemiz, kullanıcıların projeyi daha iyi anlamaları ve kullanmaları için çeşitli yöntemler sunmayı hedefler. İlk olarak, kapsamlı bir yardım dokümantasyonu oluşturmayı planlıyoruz. Bu dokümantasyon, kullanım kılavuzları, sıkça sorulan </a:t>
            </a:r>
            <a:r>
              <a:rPr lang="tr-TR" dirty="0" smtClean="0"/>
              <a:t>sorular içerecek</a:t>
            </a:r>
            <a:r>
              <a:rPr lang="tr-TR" dirty="0"/>
              <a:t>. </a:t>
            </a:r>
            <a:r>
              <a:rPr lang="tr-TR" dirty="0" smtClean="0"/>
              <a:t>Düzenli </a:t>
            </a:r>
            <a:r>
              <a:rPr lang="tr-TR" dirty="0"/>
              <a:t>eğitim web seminerleri de projeyi daha iyi anlamalarına yardımcı olacak. Tüm bu yöntemler, kullanıcılarımızın projemizi sorunsuz bir şekilde kullanmalarını ve her türlü sorularını yanıtlamamızı sağlayacaktır. Ayrıca, kullanıcı geri bildirimlerine dikkat ederek projemizi sürekli olarak iyileştirme fırsatı bulacağız.</a:t>
            </a:r>
          </a:p>
          <a:p>
            <a:endParaRPr lang="tr-TR" dirty="0"/>
          </a:p>
        </p:txBody>
      </p:sp>
      <p:sp>
        <p:nvSpPr>
          <p:cNvPr id="6" name="Unvan 1"/>
          <p:cNvSpPr txBox="1">
            <a:spLocks/>
          </p:cNvSpPr>
          <p:nvPr/>
        </p:nvSpPr>
        <p:spPr>
          <a:xfrm>
            <a:off x="0" y="0"/>
            <a:ext cx="12192000" cy="1397981"/>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Eğitim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Destek</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28166099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3" name="İçerik Yer Tutucusu 2"/>
          <p:cNvSpPr>
            <a:spLocks noGrp="1"/>
          </p:cNvSpPr>
          <p:nvPr>
            <p:ph idx="1"/>
          </p:nvPr>
        </p:nvSpPr>
        <p:spPr/>
        <p:txBody>
          <a:bodyPr>
            <a:normAutofit/>
          </a:bodyPr>
          <a:lstStyle/>
          <a:p>
            <a:pPr marL="0" indent="0">
              <a:buNone/>
            </a:pPr>
            <a:r>
              <a:rPr lang="tr-TR" b="1" dirty="0"/>
              <a:t>Dijital pazarlama, sosyal medya kampanyaları, </a:t>
            </a:r>
            <a:r>
              <a:rPr lang="tr-TR" b="1" dirty="0" smtClean="0"/>
              <a:t>e-posta </a:t>
            </a:r>
            <a:r>
              <a:rPr lang="tr-TR" b="1" dirty="0"/>
              <a:t>pazarlama ve içerik pazarlama gibi stratejileri kullanarak web sitesini geniş kitlelere ulaştırmak önemlidir. </a:t>
            </a:r>
            <a:endParaRPr lang="tr-TR" b="1" dirty="0" smtClean="0"/>
          </a:p>
          <a:p>
            <a:pPr marL="0" indent="0">
              <a:buNone/>
            </a:pPr>
            <a:r>
              <a:rPr lang="tr-TR" b="1" dirty="0" smtClean="0"/>
              <a:t>Sosyal </a:t>
            </a:r>
            <a:r>
              <a:rPr lang="tr-TR" b="1" dirty="0"/>
              <a:t>medya platformları, kullanıcı etkileşimini artırmak ve paylaşımları teşvik etmek için etkili bir araç olabilir. </a:t>
            </a:r>
            <a:endParaRPr lang="tr-TR" b="1" dirty="0" smtClean="0"/>
          </a:p>
          <a:p>
            <a:pPr marL="0" indent="0">
              <a:buNone/>
            </a:pPr>
            <a:r>
              <a:rPr lang="tr-TR" b="1" dirty="0" smtClean="0"/>
              <a:t>Tüm </a:t>
            </a:r>
            <a:r>
              <a:rPr lang="tr-TR" b="1" dirty="0"/>
              <a:t>bu stratejiler, projenin web sitesini tanıtmak ve pazarlamak için kullanılabilir ve hedef kitleye ulaşma ve kullanıcı tabanını inşa etme sürecini destekler.</a:t>
            </a:r>
          </a:p>
          <a:p>
            <a:endParaRPr lang="tr-TR" b="1" dirty="0"/>
          </a:p>
        </p:txBody>
      </p:sp>
      <p:sp>
        <p:nvSpPr>
          <p:cNvPr id="6" name="Unvan 1"/>
          <p:cNvSpPr txBox="1">
            <a:spLocks/>
          </p:cNvSpPr>
          <p:nvPr/>
        </p:nvSpPr>
        <p:spPr>
          <a:xfrm>
            <a:off x="0" y="0"/>
            <a:ext cx="12192000" cy="1397981"/>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endPar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endParaRPr>
          </a:p>
          <a:p>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Tanıtım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 Pazarlama Stratejisi</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11718064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0" y="1"/>
            <a:ext cx="12192000" cy="109889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Sistem Arayüzleri</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3" name="İçerik Yer Tutucusu 2"/>
          <p:cNvSpPr>
            <a:spLocks noGrp="1"/>
          </p:cNvSpPr>
          <p:nvPr>
            <p:ph idx="1"/>
          </p:nvPr>
        </p:nvSpPr>
        <p:spPr/>
        <p:txBody>
          <a:bodyPr>
            <a:normAutofit fontScale="85000" lnSpcReduction="20000"/>
          </a:bodyPr>
          <a:lstStyle/>
          <a:p>
            <a:pPr lvl="0"/>
            <a:r>
              <a:rPr lang="tr-TR" b="1" dirty="0"/>
              <a:t>Veri Toplama ve İşleme:</a:t>
            </a:r>
            <a:endParaRPr lang="tr-TR" sz="2400" dirty="0"/>
          </a:p>
          <a:p>
            <a:pPr lvl="1"/>
            <a:r>
              <a:rPr lang="tr-TR" dirty="0"/>
              <a:t>Mutluluk indeksi verileri için kaggledan veri setini alarak veri altyapısını oluşturulacaktır.</a:t>
            </a:r>
            <a:endParaRPr lang="tr-TR" sz="2000" dirty="0"/>
          </a:p>
          <a:p>
            <a:pPr lvl="1"/>
            <a:r>
              <a:rPr lang="tr-TR" dirty="0"/>
              <a:t>Verileri temizlemek, düzenlemek ve analiz etmek için bir veri işlenecektir.</a:t>
            </a:r>
            <a:endParaRPr lang="tr-TR" sz="2000" dirty="0"/>
          </a:p>
          <a:p>
            <a:pPr lvl="0"/>
            <a:r>
              <a:rPr lang="tr-TR" b="1" dirty="0"/>
              <a:t>Veri Görselleştirme:</a:t>
            </a:r>
            <a:endParaRPr lang="tr-TR" sz="2400" dirty="0"/>
          </a:p>
          <a:p>
            <a:pPr lvl="1"/>
            <a:r>
              <a:rPr lang="tr-TR" dirty="0"/>
              <a:t>Dünya haritası üzerinde mutluluk indeksini göstermek için bir harita oluşturulacaktır.</a:t>
            </a:r>
            <a:endParaRPr lang="tr-TR" sz="2000" dirty="0"/>
          </a:p>
          <a:p>
            <a:pPr lvl="1"/>
            <a:r>
              <a:rPr lang="tr-TR" dirty="0"/>
              <a:t>Kullanıcılara veri filtreleme ve sıralama seçenekleri sunulacaktır.</a:t>
            </a:r>
            <a:endParaRPr lang="tr-TR" sz="2000" dirty="0"/>
          </a:p>
          <a:p>
            <a:pPr lvl="0"/>
            <a:r>
              <a:rPr lang="tr-TR" b="1" dirty="0"/>
              <a:t>Arama ve Sorgulama:</a:t>
            </a:r>
            <a:endParaRPr lang="tr-TR" sz="2400" dirty="0"/>
          </a:p>
          <a:p>
            <a:pPr lvl="1"/>
            <a:r>
              <a:rPr lang="tr-TR" dirty="0"/>
              <a:t>Kullanıcıların belirli bölgeler, ülkeler veya indeks değerleri hakkında arama ve sorgulamalar yapmasını sağlayan bir arama motoru oluşturulacaktır.</a:t>
            </a:r>
            <a:endParaRPr lang="tr-TR" sz="2000" dirty="0"/>
          </a:p>
          <a:p>
            <a:pPr lvl="0"/>
            <a:r>
              <a:rPr lang="tr-TR" b="1" dirty="0"/>
              <a:t>Kullanıcı Geri Bildirimi ve İletişim:</a:t>
            </a:r>
            <a:endParaRPr lang="tr-TR" sz="2400" dirty="0"/>
          </a:p>
          <a:p>
            <a:pPr lvl="1"/>
            <a:r>
              <a:rPr lang="tr-TR" dirty="0"/>
              <a:t>Kullanıcıların site yöneticilerine geri bildirimde bulunmasını sağlayan bir iletişim arayüzü oluşturulacaktır.</a:t>
            </a:r>
            <a:endParaRPr lang="tr-TR" sz="2000" dirty="0"/>
          </a:p>
          <a:p>
            <a:r>
              <a:rPr lang="tr-TR" dirty="0"/>
              <a:t>Hata bildirimi, öneri gönderme ve bilgi talepleri gibi işlevleri desteklenecektir</a:t>
            </a:r>
          </a:p>
        </p:txBody>
      </p:sp>
    </p:spTree>
    <p:extLst>
      <p:ext uri="{BB962C8B-B14F-4D97-AF65-F5344CB8AC3E}">
        <p14:creationId xmlns:p14="http://schemas.microsoft.com/office/powerpoint/2010/main" val="4636223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3" name="İçerik Yer Tutucusu 2"/>
          <p:cNvSpPr>
            <a:spLocks noGrp="1"/>
          </p:cNvSpPr>
          <p:nvPr>
            <p:ph idx="1"/>
          </p:nvPr>
        </p:nvSpPr>
        <p:spPr/>
        <p:txBody>
          <a:bodyPr/>
          <a:lstStyle/>
          <a:p>
            <a:pPr lvl="0"/>
            <a:r>
              <a:rPr lang="tr-TR" b="1" dirty="0"/>
              <a:t>Güvenlik ve Gizlilik:</a:t>
            </a:r>
            <a:endParaRPr lang="tr-TR" sz="2400" dirty="0"/>
          </a:p>
          <a:p>
            <a:pPr lvl="1"/>
            <a:r>
              <a:rPr lang="tr-TR" b="1" dirty="0"/>
              <a:t>Veri kaynakları ve iletişim kanalları arasında güvenli bağlantılar kurulacaktır.</a:t>
            </a:r>
            <a:endParaRPr lang="tr-TR" sz="2000" b="1" dirty="0"/>
          </a:p>
          <a:p>
            <a:pPr lvl="0"/>
            <a:r>
              <a:rPr lang="tr-TR" b="1" dirty="0"/>
              <a:t>Performans ve Ölçeklenebilirlik:</a:t>
            </a:r>
            <a:endParaRPr lang="tr-TR" sz="2400" dirty="0"/>
          </a:p>
          <a:p>
            <a:pPr lvl="1"/>
            <a:r>
              <a:rPr lang="tr-TR" b="1" dirty="0"/>
              <a:t>Web sitesinin hızlı ve düşük gecikmeli çalışmasını sağlamak için performans iyileştirmeleri yapılacaktır.</a:t>
            </a:r>
            <a:endParaRPr lang="tr-TR" sz="2000" b="1" dirty="0"/>
          </a:p>
          <a:p>
            <a:pPr lvl="0"/>
            <a:r>
              <a:rPr lang="tr-TR" b="1" dirty="0"/>
              <a:t>Dokümantasyon ve Eğitim:</a:t>
            </a:r>
            <a:endParaRPr lang="tr-TR" sz="2400" dirty="0"/>
          </a:p>
          <a:p>
            <a:pPr lvl="1"/>
            <a:r>
              <a:rPr lang="tr-TR" b="1" dirty="0"/>
              <a:t>Kullanıcılar ve geliştiriciler için dokümantasyonlar hazırlanacaktır.</a:t>
            </a:r>
            <a:endParaRPr lang="tr-TR" sz="2000" b="1" dirty="0"/>
          </a:p>
          <a:p>
            <a:pPr lvl="1"/>
            <a:r>
              <a:rPr lang="tr-TR" b="1" dirty="0"/>
              <a:t>Web sitesinin nasıl kullanılacağına dair eğitim materyalleri sunulacaktır.</a:t>
            </a:r>
            <a:endParaRPr lang="tr-TR" sz="2000" b="1" dirty="0"/>
          </a:p>
          <a:p>
            <a:endParaRPr lang="tr-TR" dirty="0"/>
          </a:p>
        </p:txBody>
      </p:sp>
    </p:spTree>
    <p:extLst>
      <p:ext uri="{BB962C8B-B14F-4D97-AF65-F5344CB8AC3E}">
        <p14:creationId xmlns:p14="http://schemas.microsoft.com/office/powerpoint/2010/main" val="42565836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252" y="211215"/>
            <a:ext cx="2059416" cy="1036184"/>
          </a:xfrm>
          <a:prstGeom prst="rect">
            <a:avLst/>
          </a:prstGeom>
        </p:spPr>
      </p:pic>
      <p:sp>
        <p:nvSpPr>
          <p:cNvPr id="2" name="Unvan 1"/>
          <p:cNvSpPr>
            <a:spLocks noGrp="1"/>
          </p:cNvSpPr>
          <p:nvPr>
            <p:ph type="title"/>
          </p:nvPr>
        </p:nvSpPr>
        <p:spPr>
          <a:xfrm>
            <a:off x="0" y="0"/>
            <a:ext cx="12192000" cy="124740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lvl="0" algn="ctr"/>
            <a:r>
              <a:rPr lang="tr-TR" b="1" dirty="0">
                <a:ln w="12700">
                  <a:solidFill>
                    <a:srgbClr val="002060"/>
                  </a:solidFill>
                  <a:prstDash val="solid"/>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smtClean="0">
                <a:ln w="12700">
                  <a:solidFill>
                    <a:srgbClr val="002060"/>
                  </a:solidFill>
                  <a:prstDash val="solid"/>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w="12700">
                  <a:solidFill>
                    <a:srgbClr val="002060"/>
                  </a:solidFill>
                  <a:prstDash val="solid"/>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w="12700">
                  <a:solidFill>
                    <a:srgbClr val="002060"/>
                  </a:solidFill>
                  <a:prstDash val="solid"/>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PROJE BAŞLIĞI VE TANIMI</a:t>
            </a:r>
            <a:r>
              <a:rPr lang="tr-TR" dirty="0">
                <a:solidFill>
                  <a:schemeClr val="tx1">
                    <a:lumMod val="95000"/>
                    <a:lumOff val="5000"/>
                  </a:schemeClr>
                </a:solidFill>
                <a:latin typeface="Times New Roman" panose="02020603050405020304" pitchFamily="18" charset="0"/>
                <a:cs typeface="Times New Roman" panose="02020603050405020304" pitchFamily="18" charset="0"/>
              </a:rPr>
              <a:t/>
            </a:r>
            <a:br>
              <a:rPr lang="tr-TR" dirty="0">
                <a:solidFill>
                  <a:schemeClr val="tx1">
                    <a:lumMod val="95000"/>
                    <a:lumOff val="5000"/>
                  </a:schemeClr>
                </a:solidFill>
                <a:latin typeface="Times New Roman" panose="02020603050405020304" pitchFamily="18" charset="0"/>
                <a:cs typeface="Times New Roman" panose="02020603050405020304" pitchFamily="18" charset="0"/>
              </a:rPr>
            </a:br>
            <a:endParaRPr lang="tr-TR"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645920"/>
            <a:ext cx="12192000" cy="5212080"/>
          </a:xfrm>
          <a:noFill/>
          <a:ln>
            <a:noFill/>
          </a:ln>
        </p:spPr>
        <p:style>
          <a:lnRef idx="0">
            <a:scrgbClr r="0" g="0" b="0"/>
          </a:lnRef>
          <a:fillRef idx="0">
            <a:scrgbClr r="0" g="0" b="0"/>
          </a:fillRef>
          <a:effectRef idx="0">
            <a:scrgbClr r="0" g="0" b="0"/>
          </a:effectRef>
          <a:fontRef idx="minor">
            <a:schemeClr val="lt1"/>
          </a:fontRef>
        </p:style>
        <p:txBody>
          <a:bodyPr>
            <a:normAutofit/>
            <a:scene3d>
              <a:camera prst="orthographicFront"/>
              <a:lightRig rig="harsh" dir="t"/>
            </a:scene3d>
            <a:sp3d extrusionH="57150" prstMaterial="matte">
              <a:bevelT w="63500" h="12700" prst="angle"/>
              <a:contourClr>
                <a:schemeClr val="bg1">
                  <a:lumMod val="65000"/>
                </a:schemeClr>
              </a:contourClr>
            </a:sp3d>
          </a:bodyPr>
          <a:lstStyle/>
          <a:p>
            <a:pPr marL="0" indent="0">
              <a:buNone/>
            </a:pPr>
            <a:r>
              <a:rPr lang="tr-TR" b="1" dirty="0" smtClean="0">
                <a:ln/>
                <a:solidFill>
                  <a:schemeClr val="tx1">
                    <a:lumMod val="85000"/>
                    <a:lumOff val="15000"/>
                  </a:schemeClr>
                </a:solidFill>
              </a:rPr>
              <a:t>	Projenin </a:t>
            </a:r>
            <a:r>
              <a:rPr lang="tr-TR" b="1" dirty="0">
                <a:ln/>
                <a:solidFill>
                  <a:schemeClr val="tx1">
                    <a:lumMod val="85000"/>
                    <a:lumOff val="15000"/>
                  </a:schemeClr>
                </a:solidFill>
              </a:rPr>
              <a:t>adı Ne Kadar Mutluyuz? Olarak belirlenmiştir. </a:t>
            </a:r>
            <a:endParaRPr lang="tr-TR" b="1" dirty="0" smtClean="0">
              <a:ln/>
              <a:solidFill>
                <a:schemeClr val="tx1">
                  <a:lumMod val="85000"/>
                  <a:lumOff val="15000"/>
                </a:schemeClr>
              </a:solidFill>
            </a:endParaRPr>
          </a:p>
          <a:p>
            <a:pPr marL="0" indent="0">
              <a:buNone/>
            </a:pPr>
            <a:r>
              <a:rPr lang="tr-TR" b="1" dirty="0" smtClean="0">
                <a:ln/>
                <a:solidFill>
                  <a:schemeClr val="tx1">
                    <a:lumMod val="85000"/>
                    <a:lumOff val="15000"/>
                  </a:schemeClr>
                </a:solidFill>
              </a:rPr>
              <a:t>	Özetle </a:t>
            </a:r>
            <a:r>
              <a:rPr lang="tr-TR" b="1" dirty="0">
                <a:ln/>
                <a:solidFill>
                  <a:schemeClr val="tx1">
                    <a:lumMod val="85000"/>
                    <a:lumOff val="15000"/>
                  </a:schemeClr>
                </a:solidFill>
              </a:rPr>
              <a:t>proje, dünya genelindeki mutluluk seviyelerini analiz eden ve bu </a:t>
            </a:r>
            <a:r>
              <a:rPr lang="tr-TR" b="1" dirty="0" smtClean="0">
                <a:ln/>
                <a:solidFill>
                  <a:schemeClr val="tx1">
                    <a:lumMod val="85000"/>
                    <a:lumOff val="15000"/>
                  </a:schemeClr>
                </a:solidFill>
              </a:rPr>
              <a:t>	verileri </a:t>
            </a:r>
            <a:r>
              <a:rPr lang="tr-TR" b="1" dirty="0">
                <a:ln/>
                <a:solidFill>
                  <a:schemeClr val="tx1">
                    <a:lumMod val="85000"/>
                    <a:lumOff val="15000"/>
                  </a:schemeClr>
                </a:solidFill>
              </a:rPr>
              <a:t>kullanıcılara sunan bir web sitesi geliştirmeyi amaçlar. Proje, </a:t>
            </a:r>
            <a:r>
              <a:rPr lang="tr-TR" b="1" dirty="0" smtClean="0">
                <a:ln/>
                <a:solidFill>
                  <a:schemeClr val="tx1">
                    <a:lumMod val="85000"/>
                    <a:lumOff val="15000"/>
                  </a:schemeClr>
                </a:solidFill>
              </a:rPr>
              <a:t>	güvenilir </a:t>
            </a:r>
            <a:r>
              <a:rPr lang="tr-TR" b="1" dirty="0">
                <a:ln/>
                <a:solidFill>
                  <a:schemeClr val="tx1">
                    <a:lumMod val="85000"/>
                    <a:lumOff val="15000"/>
                  </a:schemeClr>
                </a:solidFill>
              </a:rPr>
              <a:t>veri kaynaklarından mutluluk endekslerini toplar, bu verileri işler </a:t>
            </a:r>
            <a:r>
              <a:rPr lang="tr-TR" b="1" dirty="0" smtClean="0">
                <a:ln/>
                <a:solidFill>
                  <a:schemeClr val="tx1">
                    <a:lumMod val="85000"/>
                    <a:lumOff val="15000"/>
                  </a:schemeClr>
                </a:solidFill>
              </a:rPr>
              <a:t>	ve </a:t>
            </a:r>
            <a:r>
              <a:rPr lang="tr-TR" b="1" dirty="0">
                <a:ln/>
                <a:solidFill>
                  <a:schemeClr val="tx1">
                    <a:lumMod val="85000"/>
                    <a:lumOff val="15000"/>
                  </a:schemeClr>
                </a:solidFill>
              </a:rPr>
              <a:t>dünya haritasında görsel olarak sunar</a:t>
            </a:r>
            <a:r>
              <a:rPr lang="tr-TR" b="1" dirty="0" smtClean="0">
                <a:ln/>
                <a:solidFill>
                  <a:schemeClr val="tx1">
                    <a:lumMod val="85000"/>
                    <a:lumOff val="15000"/>
                  </a:schemeClr>
                </a:solidFill>
              </a:rPr>
              <a:t>.</a:t>
            </a:r>
          </a:p>
          <a:p>
            <a:pPr marL="0" indent="0">
              <a:buNone/>
            </a:pPr>
            <a:r>
              <a:rPr lang="tr-TR" b="1" dirty="0" smtClean="0">
                <a:ln/>
                <a:solidFill>
                  <a:schemeClr val="tx1">
                    <a:lumMod val="85000"/>
                    <a:lumOff val="15000"/>
                  </a:schemeClr>
                </a:solidFill>
              </a:rPr>
              <a:t>	Kullanıcılar</a:t>
            </a:r>
            <a:r>
              <a:rPr lang="tr-TR" b="1" dirty="0">
                <a:ln/>
                <a:solidFill>
                  <a:schemeClr val="tx1">
                    <a:lumMod val="85000"/>
                    <a:lumOff val="15000"/>
                  </a:schemeClr>
                </a:solidFill>
              </a:rPr>
              <a:t>, farklı ülkelerin mutluluk seviyelerini karşılaştırabilir ve bu </a:t>
            </a:r>
            <a:r>
              <a:rPr lang="tr-TR" b="1" dirty="0" smtClean="0">
                <a:ln/>
                <a:solidFill>
                  <a:schemeClr val="tx1">
                    <a:lumMod val="85000"/>
                    <a:lumOff val="15000"/>
                  </a:schemeClr>
                </a:solidFill>
              </a:rPr>
              <a:t>	verileri </a:t>
            </a:r>
            <a:r>
              <a:rPr lang="tr-TR" b="1" dirty="0">
                <a:ln/>
                <a:solidFill>
                  <a:schemeClr val="tx1">
                    <a:lumMod val="85000"/>
                    <a:lumOff val="15000"/>
                  </a:schemeClr>
                </a:solidFill>
              </a:rPr>
              <a:t>kolayca erişebilirler. Ayrıca, pazarlama stratejileri kullanılarak </a:t>
            </a:r>
            <a:r>
              <a:rPr lang="tr-TR" b="1" dirty="0" smtClean="0">
                <a:ln/>
                <a:solidFill>
                  <a:schemeClr val="tx1">
                    <a:lumMod val="85000"/>
                    <a:lumOff val="15000"/>
                  </a:schemeClr>
                </a:solidFill>
              </a:rPr>
              <a:t>	tanıtılır </a:t>
            </a:r>
            <a:r>
              <a:rPr lang="tr-TR" b="1" dirty="0">
                <a:ln/>
                <a:solidFill>
                  <a:schemeClr val="tx1">
                    <a:lumMod val="85000"/>
                    <a:lumOff val="15000"/>
                  </a:schemeClr>
                </a:solidFill>
              </a:rPr>
              <a:t>ve kullanıcı geri bildirimleri toplanarak sürekli olarak geliştirilir. Bu </a:t>
            </a:r>
            <a:r>
              <a:rPr lang="tr-TR" b="1" dirty="0" smtClean="0">
                <a:ln/>
                <a:solidFill>
                  <a:schemeClr val="tx1">
                    <a:lumMod val="85000"/>
                    <a:lumOff val="15000"/>
                  </a:schemeClr>
                </a:solidFill>
              </a:rPr>
              <a:t>	proje</a:t>
            </a:r>
            <a:r>
              <a:rPr lang="tr-TR" b="1" dirty="0">
                <a:ln/>
                <a:solidFill>
                  <a:schemeClr val="tx1">
                    <a:lumMod val="85000"/>
                    <a:lumOff val="15000"/>
                  </a:schemeClr>
                </a:solidFill>
              </a:rPr>
              <a:t>, dünya genelinde mutluluk seviyelerini anlamamıza yardımcı olmayı </a:t>
            </a:r>
            <a:r>
              <a:rPr lang="tr-TR" b="1" dirty="0" smtClean="0">
                <a:ln/>
                <a:solidFill>
                  <a:schemeClr val="tx1">
                    <a:lumMod val="85000"/>
                    <a:lumOff val="15000"/>
                  </a:schemeClr>
                </a:solidFill>
              </a:rPr>
              <a:t>	hedefler </a:t>
            </a:r>
            <a:r>
              <a:rPr lang="tr-TR" b="1" dirty="0">
                <a:ln/>
                <a:solidFill>
                  <a:schemeClr val="tx1">
                    <a:lumMod val="85000"/>
                    <a:lumOff val="15000"/>
                  </a:schemeClr>
                </a:solidFill>
              </a:rPr>
              <a:t>ve kullanıcıların bu önemli verilere erişmesini kolaylaştırır.</a:t>
            </a:r>
          </a:p>
          <a:p>
            <a:endParaRPr lang="tr-TR" b="1" dirty="0">
              <a:ln/>
              <a:solidFill>
                <a:schemeClr val="tx1">
                  <a:lumMod val="85000"/>
                  <a:lumOff val="15000"/>
                </a:schemeClr>
              </a:solidFill>
            </a:endParaRPr>
          </a:p>
        </p:txBody>
      </p:sp>
    </p:spTree>
    <p:extLst>
      <p:ext uri="{BB962C8B-B14F-4D97-AF65-F5344CB8AC3E}">
        <p14:creationId xmlns:p14="http://schemas.microsoft.com/office/powerpoint/2010/main" val="35611127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idx="1"/>
          </p:nvPr>
        </p:nvSpPr>
        <p:spPr/>
        <p:txBody>
          <a:bodyPr/>
          <a:lstStyle/>
          <a:p>
            <a:pPr lvl="0"/>
            <a:r>
              <a:rPr lang="tr-TR" b="1" dirty="0"/>
              <a:t>Veri Toplama ve İşleme Ara yüzü:</a:t>
            </a:r>
            <a:endParaRPr lang="tr-TR" sz="2400" dirty="0"/>
          </a:p>
          <a:p>
            <a:pPr lvl="1"/>
            <a:r>
              <a:rPr lang="tr-TR" dirty="0"/>
              <a:t>Veri kaynaklarından mutluluk indeksi verilerini toplamak için bir ara yüz sağlanmalıdır.</a:t>
            </a:r>
            <a:endParaRPr lang="tr-TR" sz="2000" dirty="0"/>
          </a:p>
          <a:p>
            <a:pPr lvl="1"/>
            <a:r>
              <a:rPr lang="tr-TR" dirty="0"/>
              <a:t>Verileri temizlemek, düzenlemek ve analiz etmek için veri işleme işlevleri sunulmalıdır.</a:t>
            </a:r>
            <a:endParaRPr lang="tr-TR" sz="2000" dirty="0"/>
          </a:p>
          <a:p>
            <a:pPr lvl="0"/>
            <a:r>
              <a:rPr lang="tr-TR" b="1" dirty="0"/>
              <a:t>Dünya Haritası Ara yüzü:</a:t>
            </a:r>
            <a:endParaRPr lang="tr-TR" sz="2400" dirty="0"/>
          </a:p>
          <a:p>
            <a:pPr lvl="1"/>
            <a:r>
              <a:rPr lang="tr-TR" dirty="0"/>
              <a:t>Mutluluk indeksini dünya haritasında göstermek için etkileşimli bir harita ara yüzü tasarlanmalıdır.</a:t>
            </a:r>
            <a:endParaRPr lang="tr-TR" sz="2000" dirty="0"/>
          </a:p>
          <a:p>
            <a:pPr lvl="1"/>
            <a:r>
              <a:rPr lang="tr-TR" dirty="0"/>
              <a:t>Harita üzerinde ülkeleri, bölgeleri ve indeks değerlerini gösteren görsel işaretler eklenmelidir.</a:t>
            </a:r>
            <a:endParaRPr lang="tr-TR" sz="2000" dirty="0"/>
          </a:p>
          <a:p>
            <a:pPr lvl="1"/>
            <a:r>
              <a:rPr lang="tr-TR" dirty="0"/>
              <a:t>Kullanıcılar harita üzerinde gezinip ayrıntıları inceleyebilmelidir.</a:t>
            </a:r>
            <a:endParaRPr lang="tr-TR" sz="2000" dirty="0"/>
          </a:p>
          <a:p>
            <a:endParaRPr lang="tr-TR" dirty="0"/>
          </a:p>
        </p:txBody>
      </p:sp>
      <p:pic>
        <p:nvPicPr>
          <p:cNvPr id="9" name="Resi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6897" y="1"/>
            <a:ext cx="2199766" cy="1106800"/>
          </a:xfrm>
          <a:prstGeom prst="rect">
            <a:avLst/>
          </a:prstGeom>
        </p:spPr>
      </p:pic>
      <p:sp>
        <p:nvSpPr>
          <p:cNvPr id="8"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Kullanıcı Arayüzleri</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37889986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lvl="0"/>
            <a:r>
              <a:rPr lang="tr-TR" b="1" dirty="0"/>
              <a:t>Veri Görselleştirme Ara yüzü:</a:t>
            </a:r>
            <a:endParaRPr lang="tr-TR" sz="2400" dirty="0"/>
          </a:p>
          <a:p>
            <a:pPr lvl="1"/>
            <a:r>
              <a:rPr lang="tr-TR" b="1" dirty="0"/>
              <a:t>Grafikler, tablolar ve grafiksel öğelerle indeks verilerini açıklayıcı bir şekilde görselleştiren bir arayüz sunulmalıdır.</a:t>
            </a:r>
            <a:endParaRPr lang="tr-TR" sz="2000" b="1" dirty="0"/>
          </a:p>
          <a:p>
            <a:pPr lvl="0"/>
            <a:r>
              <a:rPr lang="tr-TR" b="1" dirty="0"/>
              <a:t>Arama ve Sorgulama Arayüzü:</a:t>
            </a:r>
            <a:endParaRPr lang="tr-TR" sz="2400" dirty="0"/>
          </a:p>
          <a:p>
            <a:pPr lvl="1"/>
            <a:r>
              <a:rPr lang="tr-TR" b="1" dirty="0"/>
              <a:t>Kullanıcılar belirli bir ülke veya bölge arayarak veya indeks değerine göre sorgulama yaparak istedikleri verilere erişebilmelidir.</a:t>
            </a:r>
            <a:endParaRPr lang="tr-TR" sz="2000" b="1" dirty="0"/>
          </a:p>
          <a:p>
            <a:pPr lvl="0"/>
            <a:r>
              <a:rPr lang="tr-TR" b="1" dirty="0"/>
              <a:t>Kullanıcı Geri Bildirimi ve İletişim Arayüzü:</a:t>
            </a:r>
            <a:endParaRPr lang="tr-TR" sz="2400" dirty="0"/>
          </a:p>
          <a:p>
            <a:pPr lvl="1"/>
            <a:r>
              <a:rPr lang="tr-TR" b="1" dirty="0"/>
              <a:t>Kullanıcıların iletişim kurabilmeleri için bir geri bildirim ve iletişim arayüzü sunulmalıdır.</a:t>
            </a:r>
            <a:endParaRPr lang="tr-TR" sz="2000" b="1" dirty="0"/>
          </a:p>
          <a:p>
            <a:pPr marL="0" indent="0">
              <a:buNone/>
            </a:pPr>
            <a:endParaRPr lang="tr-TR" sz="2400" dirty="0"/>
          </a:p>
        </p:txBody>
      </p:sp>
    </p:spTree>
    <p:extLst>
      <p:ext uri="{BB962C8B-B14F-4D97-AF65-F5344CB8AC3E}">
        <p14:creationId xmlns:p14="http://schemas.microsoft.com/office/powerpoint/2010/main" val="36333108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lnSpcReduction="20000"/>
          </a:bodyPr>
          <a:lstStyle/>
          <a:p>
            <a:pPr lvl="0"/>
            <a:r>
              <a:rPr lang="tr-TR" b="1"/>
              <a:t>Ana Sayfa:</a:t>
            </a:r>
            <a:endParaRPr lang="tr-TR" sz="2400"/>
          </a:p>
          <a:p>
            <a:pPr lvl="1"/>
            <a:r>
              <a:rPr lang="tr-TR"/>
              <a:t>Dünya haritası, ülke seçenekleri ve indeks filtrelemeyi içeren ana sayfa oluşturulacak.</a:t>
            </a:r>
            <a:endParaRPr lang="tr-TR" sz="2000"/>
          </a:p>
          <a:p>
            <a:pPr lvl="1"/>
            <a:r>
              <a:rPr lang="tr-TR"/>
              <a:t>Kullanıcılar haritayı gezinirken ülke veya bölge üzerine tıkladığında, daha fazla ayrıntı gösteren bir pencere açılmalıdır.</a:t>
            </a:r>
            <a:endParaRPr lang="tr-TR" sz="2000"/>
          </a:p>
          <a:p>
            <a:pPr lvl="0"/>
            <a:r>
              <a:rPr lang="tr-TR" b="1"/>
              <a:t>Arama Sayfası:</a:t>
            </a:r>
            <a:endParaRPr lang="tr-TR" sz="2400"/>
          </a:p>
          <a:p>
            <a:pPr lvl="1"/>
            <a:r>
              <a:rPr lang="tr-TR"/>
              <a:t>Kullanıcıların ülke veya bölge aramaları yapabileceği ve indeks değerlerine göre sorgulama yapabileceği bir sayfa oluşturulacaktır.</a:t>
            </a:r>
            <a:endParaRPr lang="tr-TR" sz="2000"/>
          </a:p>
          <a:p>
            <a:pPr lvl="0"/>
            <a:r>
              <a:rPr lang="tr-TR" b="1"/>
              <a:t>Veri Detay Sayfası:</a:t>
            </a:r>
            <a:endParaRPr lang="tr-TR" sz="2400"/>
          </a:p>
          <a:p>
            <a:pPr lvl="1"/>
            <a:r>
              <a:rPr lang="tr-TR"/>
              <a:t>Seçilen ülke veya bölgenin ayrıntılı mutluluk indeksi verilerini gösteren bir sayfa oluşturulacaktır.</a:t>
            </a:r>
            <a:endParaRPr lang="tr-TR" sz="2000"/>
          </a:p>
          <a:p>
            <a:pPr lvl="1"/>
            <a:r>
              <a:rPr lang="tr-TR"/>
              <a:t>Grafikler, tablolar ve açıklamalar içerebilir.</a:t>
            </a:r>
            <a:endParaRPr lang="tr-TR" sz="2000"/>
          </a:p>
          <a:p>
            <a:pPr lvl="0"/>
            <a:r>
              <a:rPr lang="tr-TR" b="1"/>
              <a:t>İletişim ve Geri Bildirim Sayfası:</a:t>
            </a:r>
            <a:endParaRPr lang="tr-TR" sz="2400"/>
          </a:p>
          <a:p>
            <a:pPr lvl="1"/>
            <a:r>
              <a:rPr lang="tr-TR"/>
              <a:t>Kullanıcıların site yöneticilerine geri bildirimde bulunabileceği bir iletişim formu içeren kısım oluşturulacaktır.</a:t>
            </a:r>
            <a:endParaRPr lang="tr-TR" sz="200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420" y="58655"/>
            <a:ext cx="1926389" cy="969252"/>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Kullanıcı Arayüzü Taslakları</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33789938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10000"/>
          </a:bodyPr>
          <a:lstStyle/>
          <a:p>
            <a:pPr lvl="0"/>
            <a:r>
              <a:rPr lang="tr-TR" b="1" dirty="0"/>
              <a:t>Veri Yönetimi Sistemi:</a:t>
            </a:r>
            <a:endParaRPr lang="tr-TR" sz="2400" dirty="0"/>
          </a:p>
          <a:p>
            <a:pPr lvl="1"/>
            <a:r>
              <a:rPr lang="tr-TR" dirty="0"/>
              <a:t>Ürün Adı: </a:t>
            </a:r>
            <a:r>
              <a:rPr lang="tr-TR" dirty="0" err="1"/>
              <a:t>MySQL</a:t>
            </a:r>
            <a:endParaRPr lang="tr-TR" sz="2000" dirty="0"/>
          </a:p>
          <a:p>
            <a:pPr lvl="1"/>
            <a:r>
              <a:rPr lang="tr-TR" dirty="0" smtClean="0"/>
              <a:t>Açıklama</a:t>
            </a:r>
            <a:r>
              <a:rPr lang="tr-TR" dirty="0"/>
              <a:t>: Proje veri tabanı için </a:t>
            </a:r>
            <a:r>
              <a:rPr lang="tr-TR" dirty="0" err="1"/>
              <a:t>MySQL</a:t>
            </a:r>
            <a:r>
              <a:rPr lang="tr-TR" dirty="0"/>
              <a:t> </a:t>
            </a:r>
            <a:r>
              <a:rPr lang="tr-TR" dirty="0" err="1"/>
              <a:t>veritabanı</a:t>
            </a:r>
            <a:r>
              <a:rPr lang="tr-TR" dirty="0"/>
              <a:t> kullanıyor. Bu veri yönetimi sistemi, veri depolama, sorgulama ve indeksleme işlemleri için kullanılır. SQL tabanlı bir </a:t>
            </a:r>
            <a:r>
              <a:rPr lang="tr-TR" dirty="0" err="1"/>
              <a:t>veritabanıdır</a:t>
            </a:r>
            <a:r>
              <a:rPr lang="tr-TR" dirty="0"/>
              <a:t>.</a:t>
            </a:r>
            <a:endParaRPr lang="tr-TR" sz="2000" dirty="0"/>
          </a:p>
          <a:p>
            <a:pPr lvl="0"/>
            <a:r>
              <a:rPr lang="tr-TR" b="1" dirty="0"/>
              <a:t>Veri Analiz Modelleme Araçları:</a:t>
            </a:r>
            <a:endParaRPr lang="tr-TR" sz="2400" dirty="0"/>
          </a:p>
          <a:p>
            <a:pPr lvl="1"/>
            <a:r>
              <a:rPr lang="tr-TR" dirty="0"/>
              <a:t>Ürün Adı: </a:t>
            </a:r>
            <a:r>
              <a:rPr lang="tr-TR" dirty="0" err="1"/>
              <a:t>Python</a:t>
            </a:r>
            <a:endParaRPr lang="tr-TR" sz="2000" dirty="0"/>
          </a:p>
          <a:p>
            <a:pPr lvl="1"/>
            <a:r>
              <a:rPr lang="tr-TR" dirty="0" smtClean="0"/>
              <a:t>Açıklama</a:t>
            </a:r>
            <a:r>
              <a:rPr lang="tr-TR" dirty="0"/>
              <a:t>: </a:t>
            </a:r>
            <a:r>
              <a:rPr lang="tr-TR" dirty="0" err="1"/>
              <a:t>Python</a:t>
            </a:r>
            <a:r>
              <a:rPr lang="tr-TR" dirty="0"/>
              <a:t>, mutluluk indeksi verilerini analiz etmek ve işlemek için kullanılan ana programlama dili. </a:t>
            </a:r>
            <a:r>
              <a:rPr lang="tr-TR" dirty="0" err="1"/>
              <a:t>Pandas</a:t>
            </a:r>
            <a:r>
              <a:rPr lang="tr-TR" dirty="0"/>
              <a:t>, </a:t>
            </a:r>
            <a:r>
              <a:rPr lang="tr-TR" dirty="0" err="1"/>
              <a:t>NumPy</a:t>
            </a:r>
            <a:r>
              <a:rPr lang="tr-TR" dirty="0"/>
              <a:t> ve </a:t>
            </a:r>
            <a:r>
              <a:rPr lang="tr-TR" dirty="0" err="1"/>
              <a:t>Matplotlib</a:t>
            </a:r>
            <a:r>
              <a:rPr lang="tr-TR" dirty="0"/>
              <a:t> gibi </a:t>
            </a:r>
            <a:r>
              <a:rPr lang="tr-TR" dirty="0" err="1"/>
              <a:t>Python</a:t>
            </a:r>
            <a:r>
              <a:rPr lang="tr-TR" dirty="0"/>
              <a:t> kütüphaneleri veri analizi ve görselleştirme işlemleri için kullanılır.</a:t>
            </a:r>
            <a:endParaRPr lang="tr-TR" sz="2000" dirty="0"/>
          </a:p>
          <a:p>
            <a:pPr lvl="0"/>
            <a:r>
              <a:rPr lang="tr-TR" b="1" dirty="0"/>
              <a:t>Harita Entegrasyonu:</a:t>
            </a:r>
            <a:endParaRPr lang="tr-TR" sz="2400" dirty="0"/>
          </a:p>
          <a:p>
            <a:pPr lvl="1"/>
            <a:r>
              <a:rPr lang="tr-TR" dirty="0"/>
              <a:t>Ürün Adı: </a:t>
            </a:r>
            <a:r>
              <a:rPr lang="tr-TR" dirty="0" err="1" smtClean="0"/>
              <a:t>React</a:t>
            </a:r>
            <a:r>
              <a:rPr lang="tr-TR" dirty="0" smtClean="0"/>
              <a:t>. </a:t>
            </a:r>
            <a:r>
              <a:rPr lang="tr-TR" dirty="0" err="1"/>
              <a:t>js</a:t>
            </a:r>
            <a:endParaRPr lang="tr-TR" sz="2000" dirty="0"/>
          </a:p>
          <a:p>
            <a:pPr lvl="1"/>
            <a:r>
              <a:rPr lang="tr-TR" dirty="0" smtClean="0"/>
              <a:t>Açıklama</a:t>
            </a:r>
            <a:r>
              <a:rPr lang="tr-TR" dirty="0"/>
              <a:t>: </a:t>
            </a:r>
            <a:r>
              <a:rPr lang="tr-TR" dirty="0" err="1" smtClean="0"/>
              <a:t>React</a:t>
            </a:r>
            <a:r>
              <a:rPr lang="tr-TR" dirty="0" smtClean="0"/>
              <a:t>. </a:t>
            </a:r>
            <a:r>
              <a:rPr lang="tr-TR" dirty="0" err="1"/>
              <a:t>js</a:t>
            </a:r>
            <a:r>
              <a:rPr lang="tr-TR" dirty="0"/>
              <a:t>, web sitesindeki dünya haritası gösterimini sağlayan açık kaynaklı bir harita kütüphanesidir. İnteraktif haritalar oluşturmak ve özelleştirmek için kullanılır.</a:t>
            </a:r>
            <a:endParaRPr lang="tr-TR" sz="2000" dirty="0"/>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4384" y="1"/>
            <a:ext cx="2184051" cy="1098893"/>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Yazılım Arayüzleri</a:t>
            </a:r>
            <a:r>
              <a:rPr lang="tr-TR" dirty="0" smtClean="0">
                <a:solidFill>
                  <a:schemeClr val="tx1">
                    <a:lumMod val="85000"/>
                    <a:lumOff val="15000"/>
                  </a:schemeClr>
                </a:solidFill>
              </a:rPr>
              <a:t/>
            </a:r>
            <a:br>
              <a:rPr lang="tr-TR" dirty="0" smtClean="0">
                <a:solidFill>
                  <a:schemeClr val="tx1">
                    <a:lumMod val="85000"/>
                    <a:lumOff val="15000"/>
                  </a:schemeClr>
                </a:solidFill>
              </a:rPr>
            </a:br>
            <a:endParaRPr lang="tr-TR" dirty="0">
              <a:solidFill>
                <a:schemeClr val="tx1">
                  <a:lumMod val="85000"/>
                  <a:lumOff val="15000"/>
                </a:schemeClr>
              </a:solidFill>
            </a:endParaRPr>
          </a:p>
        </p:txBody>
      </p:sp>
    </p:spTree>
    <p:extLst>
      <p:ext uri="{BB962C8B-B14F-4D97-AF65-F5344CB8AC3E}">
        <p14:creationId xmlns:p14="http://schemas.microsoft.com/office/powerpoint/2010/main" val="25533397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20000"/>
          </a:bodyPr>
          <a:lstStyle/>
          <a:p>
            <a:pPr marL="0" indent="0">
              <a:buNone/>
            </a:pPr>
            <a:r>
              <a:rPr lang="tr-TR" b="1" dirty="0"/>
              <a:t>Birincil Bellek (RAM):</a:t>
            </a:r>
            <a:endParaRPr lang="tr-TR" dirty="0"/>
          </a:p>
          <a:p>
            <a:pPr marL="0" indent="0">
              <a:buNone/>
            </a:pPr>
            <a:r>
              <a:rPr lang="tr-TR" dirty="0" smtClean="0"/>
              <a:t>Birincil </a:t>
            </a:r>
            <a:r>
              <a:rPr lang="tr-TR" dirty="0"/>
              <a:t>bellek, yüksek hızda verilere erişim sağlar. Bu, işlemciye hızlı veri transferi sağlar ve web sitesinin hızlı yanıt vermesini </a:t>
            </a:r>
            <a:r>
              <a:rPr lang="tr-TR" dirty="0" smtClean="0"/>
              <a:t>kolaylaştırır. RAM, </a:t>
            </a:r>
            <a:r>
              <a:rPr lang="tr-TR" dirty="0"/>
              <a:t>geçici veri depolama için kullanılır. RAM kapasitesi sınırlıdır ve genellikle yüksek maliyetli olduğu için büyük miktarlarda RAM kullanmamak </a:t>
            </a:r>
            <a:r>
              <a:rPr lang="tr-TR" dirty="0" smtClean="0"/>
              <a:t>gerekir. RAM, </a:t>
            </a:r>
            <a:r>
              <a:rPr lang="tr-TR" dirty="0"/>
              <a:t>bilgisayar kapatıldığında veya yeniden başlatıldığında verileri kaybeder. Bu nedenle verilerin uzun vadeli saklanması için uygun değildir.</a:t>
            </a:r>
          </a:p>
          <a:p>
            <a:pPr marL="0" indent="0">
              <a:buNone/>
            </a:pPr>
            <a:r>
              <a:rPr lang="tr-TR" b="1" dirty="0"/>
              <a:t>İkincil Bellek (Depolama Aygıtları):</a:t>
            </a:r>
            <a:endParaRPr lang="tr-TR" dirty="0"/>
          </a:p>
          <a:p>
            <a:pPr marL="0" indent="0">
              <a:buNone/>
            </a:pPr>
            <a:r>
              <a:rPr lang="tr-TR" dirty="0" smtClean="0"/>
              <a:t>İkincil </a:t>
            </a:r>
            <a:r>
              <a:rPr lang="tr-TR" dirty="0"/>
              <a:t>bellek, büyük miktarda veri saklamak için kullanılır. Depolama aygıtları, terabaytlarca veriyi saklayabilir. İkincil bellek verileri kalıcı bir şekilde saklar, bu nedenle web sitesinin verilerini uzun vadeli olarak muhafaza etmek için kullanılır. İkincil belleğe erişim birincil belleğe göre daha yavaştır. Bu, verilere erişimin daha yavaş olmasına neden olabilir. Büyük depolama kapasitesi sağlama avantajına sahip olmasına rağmen, ikincil bellek kullanmak maliyetlidir ve yüksek kapasiteli depolama aygıtları gerektiğinde yatırım gerektirebilir.</a:t>
            </a:r>
          </a:p>
          <a:p>
            <a:endParaRPr lang="tr-TR" dirty="0"/>
          </a:p>
        </p:txBody>
      </p:sp>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689" y="2979"/>
            <a:ext cx="2178131" cy="1095915"/>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Bellek Kısıtları</a:t>
            </a:r>
            <a:endParaRPr lang="tr-TR" dirty="0">
              <a:solidFill>
                <a:schemeClr val="tx1">
                  <a:lumMod val="85000"/>
                  <a:lumOff val="15000"/>
                </a:schemeClr>
              </a:solidFill>
            </a:endParaRPr>
          </a:p>
        </p:txBody>
      </p:sp>
    </p:spTree>
    <p:extLst>
      <p:ext uri="{BB962C8B-B14F-4D97-AF65-F5344CB8AC3E}">
        <p14:creationId xmlns:p14="http://schemas.microsoft.com/office/powerpoint/2010/main" val="11896750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2145270"/>
            <a:ext cx="5933318" cy="2985317"/>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marL="0" indent="0">
              <a:buNone/>
            </a:pPr>
            <a:endParaRPr lang="tr-TR" dirty="0" smtClean="0"/>
          </a:p>
          <a:p>
            <a:pPr marL="0" indent="0">
              <a:buNone/>
            </a:pPr>
            <a:r>
              <a:rPr lang="tr-TR" b="1" dirty="0" smtClean="0"/>
              <a:t>Projenin </a:t>
            </a:r>
            <a:r>
              <a:rPr lang="tr-TR" b="1" dirty="0"/>
              <a:t>tasarımında, veri depolama ve erişim gereksinimleri göz önüne alındığında, birincil bellek (RAM) hızlı veri erişimi sağlamak ve web sitesinin performansını artırmak için kullanılabilir. İkincil bellek ise uzun vadeli veri depolama ve yedekleme için kullanılabilir. Bu iki bellek türü, web sitesinin işlevselliği ve performansı için birlikte çalışmalıdır, ancak her birinin kendi özellikleri ve kısıtlamaları vardır.</a:t>
            </a:r>
          </a:p>
          <a:p>
            <a:endParaRPr lang="tr-TR" dirty="0"/>
          </a:p>
        </p:txBody>
      </p:sp>
    </p:spTree>
    <p:extLst>
      <p:ext uri="{BB962C8B-B14F-4D97-AF65-F5344CB8AC3E}">
        <p14:creationId xmlns:p14="http://schemas.microsoft.com/office/powerpoint/2010/main" val="38450587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1453185"/>
            <a:ext cx="12192000" cy="1625453"/>
          </a:xfrm>
        </p:spPr>
        <p:txBody>
          <a:bodyPr>
            <a:normAutofit fontScale="92500" lnSpcReduction="10000"/>
          </a:bodyPr>
          <a:lstStyle/>
          <a:p>
            <a:endParaRPr lang="tr-TR" dirty="0"/>
          </a:p>
          <a:p>
            <a:pPr marL="457200" lvl="1" indent="0">
              <a:buNone/>
            </a:pPr>
            <a:r>
              <a:rPr lang="tr-TR" dirty="0" err="1"/>
              <a:t>Veritabanı</a:t>
            </a:r>
            <a:r>
              <a:rPr lang="tr-TR" dirty="0"/>
              <a:t>, proje başladığında verileri barındırmak ve gelecekteki güncellemeleri almak için uyumlu bir şekilde yapılandırılmalıdır.</a:t>
            </a:r>
            <a:endParaRPr lang="tr-TR" sz="2000" dirty="0"/>
          </a:p>
          <a:p>
            <a:pPr marL="457200" lvl="1" indent="0">
              <a:buNone/>
            </a:pPr>
            <a:r>
              <a:rPr lang="tr-TR" dirty="0" err="1"/>
              <a:t>Veritabanı</a:t>
            </a:r>
            <a:r>
              <a:rPr lang="tr-TR" dirty="0"/>
              <a:t> tabloları ve endeksler, veri depolama ve sorgulama hızını optimize etmek için tasarlanmalıdır.</a:t>
            </a:r>
            <a:endParaRPr lang="tr-TR" sz="2000" dirty="0"/>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9799" y="21833"/>
            <a:ext cx="2140659" cy="1077061"/>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err="1"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Veritabanı</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Uyumlama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Gereksinimleri</a:t>
            </a:r>
            <a:endParaRPr lang="tr-TR" dirty="0">
              <a:solidFill>
                <a:schemeClr val="tx1">
                  <a:lumMod val="85000"/>
                  <a:lumOff val="15000"/>
                </a:schemeClr>
              </a:solidFill>
            </a:endParaRPr>
          </a:p>
        </p:txBody>
      </p:sp>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6106" y="3432929"/>
            <a:ext cx="2103318" cy="1058273"/>
          </a:xfrm>
          <a:prstGeom prst="rect">
            <a:avLst/>
          </a:prstGeom>
        </p:spPr>
      </p:pic>
      <p:sp>
        <p:nvSpPr>
          <p:cNvPr id="6" name="Unvan 1"/>
          <p:cNvSpPr txBox="1">
            <a:spLocks/>
          </p:cNvSpPr>
          <p:nvPr/>
        </p:nvSpPr>
        <p:spPr>
          <a:xfrm>
            <a:off x="0" y="3432929"/>
            <a:ext cx="12192000" cy="105827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sz="4000"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Performans ve Ölçeklenebilirlik Uyumlama Gereksinimleri</a:t>
            </a:r>
            <a:endParaRPr lang="tr-TR" sz="4000" dirty="0">
              <a:solidFill>
                <a:schemeClr val="tx1">
                  <a:lumMod val="85000"/>
                  <a:lumOff val="15000"/>
                </a:schemeClr>
              </a:solidFill>
            </a:endParaRPr>
          </a:p>
        </p:txBody>
      </p:sp>
      <p:sp>
        <p:nvSpPr>
          <p:cNvPr id="10" name="Dikdörtgen 9"/>
          <p:cNvSpPr/>
          <p:nvPr/>
        </p:nvSpPr>
        <p:spPr>
          <a:xfrm>
            <a:off x="471339" y="4998582"/>
            <a:ext cx="10331777" cy="769441"/>
          </a:xfrm>
          <a:prstGeom prst="rect">
            <a:avLst/>
          </a:prstGeom>
        </p:spPr>
        <p:txBody>
          <a:bodyPr wrap="square">
            <a:spAutoFit/>
          </a:bodyPr>
          <a:lstStyle/>
          <a:p>
            <a:r>
              <a:rPr lang="tr-TR" sz="2200" dirty="0" smtClean="0"/>
              <a:t>Web </a:t>
            </a:r>
            <a:r>
              <a:rPr lang="tr-TR" sz="2200" dirty="0"/>
              <a:t>sitesinin performansı, artan kullanıcı </a:t>
            </a:r>
            <a:r>
              <a:rPr lang="tr-TR" sz="2200" dirty="0" smtClean="0"/>
              <a:t>trafiğini karşılayabilecek </a:t>
            </a:r>
            <a:r>
              <a:rPr lang="tr-TR" sz="2200" dirty="0"/>
              <a:t>şekilde optimize edilmelidir.</a:t>
            </a:r>
          </a:p>
        </p:txBody>
      </p:sp>
    </p:spTree>
    <p:extLst>
      <p:ext uri="{BB962C8B-B14F-4D97-AF65-F5344CB8AC3E}">
        <p14:creationId xmlns:p14="http://schemas.microsoft.com/office/powerpoint/2010/main" val="42083727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77500" lnSpcReduction="20000"/>
          </a:bodyPr>
          <a:lstStyle/>
          <a:p>
            <a:pPr marL="0" indent="0">
              <a:buNone/>
            </a:pPr>
            <a:r>
              <a:rPr lang="tr-TR" b="1" dirty="0"/>
              <a:t>Veri Toplama ve İşleme Gereksinimleri:</a:t>
            </a:r>
            <a:endParaRPr lang="tr-TR" dirty="0"/>
          </a:p>
          <a:p>
            <a:pPr lvl="0"/>
            <a:r>
              <a:rPr lang="tr-TR" dirty="0"/>
              <a:t>Web sitesi, mutluluk indeksi verilerini kaggledan alır.</a:t>
            </a:r>
          </a:p>
          <a:p>
            <a:pPr lvl="0"/>
            <a:r>
              <a:rPr lang="tr-TR" dirty="0"/>
              <a:t>Veri alım işlemi güvenli ve güvenilir olmalıdır.</a:t>
            </a:r>
          </a:p>
          <a:p>
            <a:pPr lvl="0"/>
            <a:r>
              <a:rPr lang="tr-TR" dirty="0"/>
              <a:t>Alınan veriler düzenli olarak temizlenmeli ve standart bir formata getirilmelidir.</a:t>
            </a:r>
          </a:p>
          <a:p>
            <a:pPr marL="0" indent="0">
              <a:buNone/>
            </a:pPr>
            <a:r>
              <a:rPr lang="tr-TR" b="1" dirty="0" smtClean="0"/>
              <a:t> </a:t>
            </a:r>
            <a:r>
              <a:rPr lang="tr-TR" b="1" dirty="0"/>
              <a:t>Dünya Haritası ve Görselleştirme Gereksinimleri:</a:t>
            </a:r>
            <a:endParaRPr lang="tr-TR" dirty="0"/>
          </a:p>
          <a:p>
            <a:pPr lvl="0"/>
            <a:r>
              <a:rPr lang="tr-TR" dirty="0"/>
              <a:t>Web sitesi, etkileşimli bir dünya haritası sunmalıdır.</a:t>
            </a:r>
          </a:p>
          <a:p>
            <a:pPr lvl="0"/>
            <a:r>
              <a:rPr lang="tr-TR" dirty="0"/>
              <a:t>Ülkeler, bölgeler ve mutluluk indeksleri harita üzerinde farklı renkler veya görsel göstergelerle temsil edilmelidir.</a:t>
            </a:r>
          </a:p>
          <a:p>
            <a:pPr marL="0" indent="0">
              <a:buNone/>
            </a:pPr>
            <a:r>
              <a:rPr lang="tr-TR" b="1" dirty="0" smtClean="0"/>
              <a:t>Arama </a:t>
            </a:r>
            <a:r>
              <a:rPr lang="tr-TR" b="1" dirty="0"/>
              <a:t>ve Sorgulama Gereksinimleri:</a:t>
            </a:r>
            <a:endParaRPr lang="tr-TR" dirty="0"/>
          </a:p>
          <a:p>
            <a:pPr lvl="0"/>
            <a:r>
              <a:rPr lang="tr-TR" dirty="0"/>
              <a:t>Kullanıcılar, web sitesinde belirli bir ülkeyi veya bölgeyi arayabilmelidir.</a:t>
            </a:r>
          </a:p>
          <a:p>
            <a:pPr lvl="0"/>
            <a:r>
              <a:rPr lang="tr-TR" dirty="0"/>
              <a:t>İndeks değerine göre sorgulama yapabilmelidirler.</a:t>
            </a:r>
          </a:p>
          <a:p>
            <a:pPr lvl="0"/>
            <a:r>
              <a:rPr lang="tr-TR" dirty="0"/>
              <a:t>Arama sonuçları hızlı ve doğru olmalıdır.</a:t>
            </a:r>
          </a:p>
          <a:p>
            <a:endParaRPr lang="tr-TR" dirty="0"/>
          </a:p>
        </p:txBody>
      </p:sp>
      <p:pic>
        <p:nvPicPr>
          <p:cNvPr id="8" name="Resi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1898" y="0"/>
            <a:ext cx="2177949" cy="1095823"/>
          </a:xfrm>
          <a:prstGeom prst="rect">
            <a:avLst/>
          </a:prstGeom>
        </p:spPr>
      </p:pic>
      <p:sp>
        <p:nvSpPr>
          <p:cNvPr id="7"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Özel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Gereksinimler</a:t>
            </a:r>
            <a:endParaRPr lang="tr-TR" dirty="0">
              <a:solidFill>
                <a:schemeClr val="tx1">
                  <a:lumMod val="85000"/>
                  <a:lumOff val="15000"/>
                </a:schemeClr>
              </a:solidFill>
            </a:endParaRPr>
          </a:p>
        </p:txBody>
      </p:sp>
    </p:spTree>
    <p:extLst>
      <p:ext uri="{BB962C8B-B14F-4D97-AF65-F5344CB8AC3E}">
        <p14:creationId xmlns:p14="http://schemas.microsoft.com/office/powerpoint/2010/main" val="22738163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1758771"/>
            <a:ext cx="5933318" cy="2985317"/>
          </a:xfrm>
          <a:prstGeom prst="rect">
            <a:avLst/>
          </a:prstGeom>
        </p:spPr>
      </p:pic>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marL="0" indent="0">
              <a:buNone/>
            </a:pPr>
            <a:r>
              <a:rPr lang="tr-TR" b="1" dirty="0"/>
              <a:t>İletişim ve Geri Bildirim Gereksinimleri:</a:t>
            </a:r>
            <a:endParaRPr lang="tr-TR" dirty="0"/>
          </a:p>
          <a:p>
            <a:pPr lvl="0"/>
            <a:r>
              <a:rPr lang="tr-TR" b="1" dirty="0"/>
              <a:t>Web sitesi, kullanıcıların iletişim kurabilmeleri için iletişim formu sağlamalıdır.</a:t>
            </a:r>
          </a:p>
          <a:p>
            <a:pPr lvl="0"/>
            <a:r>
              <a:rPr lang="tr-TR" b="1" dirty="0"/>
              <a:t>Kullanıcılardan gelen geri bildirimleri yönetmelidir.</a:t>
            </a:r>
          </a:p>
          <a:p>
            <a:pPr marL="0" indent="0">
              <a:buNone/>
            </a:pPr>
            <a:r>
              <a:rPr lang="tr-TR" b="1" dirty="0" smtClean="0"/>
              <a:t> </a:t>
            </a:r>
            <a:r>
              <a:rPr lang="tr-TR" b="1" dirty="0"/>
              <a:t>Performans ve Ölçeklenebilirlik Gereksinimleri:</a:t>
            </a:r>
            <a:endParaRPr lang="tr-TR" dirty="0"/>
          </a:p>
          <a:p>
            <a:pPr lvl="0"/>
            <a:r>
              <a:rPr lang="tr-TR" b="1" dirty="0"/>
              <a:t>Web sitesi yüksek trafik dönemlerinde hızlı yanıt vermelidir.</a:t>
            </a:r>
          </a:p>
          <a:p>
            <a:endParaRPr lang="tr-TR" dirty="0"/>
          </a:p>
        </p:txBody>
      </p:sp>
    </p:spTree>
    <p:extLst>
      <p:ext uri="{BB962C8B-B14F-4D97-AF65-F5344CB8AC3E}">
        <p14:creationId xmlns:p14="http://schemas.microsoft.com/office/powerpoint/2010/main" val="25214544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20000"/>
          </a:bodyPr>
          <a:lstStyle/>
          <a:p>
            <a:pPr marL="0" indent="0">
              <a:buNone/>
            </a:pPr>
            <a:r>
              <a:rPr lang="tr-TR" b="1" dirty="0" smtClean="0"/>
              <a:t>	Sistem Girdileri</a:t>
            </a:r>
            <a:endParaRPr lang="tr-TR" sz="2400" dirty="0"/>
          </a:p>
          <a:p>
            <a:pPr marL="0" lvl="0" indent="0">
              <a:buNone/>
            </a:pPr>
            <a:r>
              <a:rPr lang="tr-TR" b="1" dirty="0"/>
              <a:t>Mutluluk İndeksi Verileri:</a:t>
            </a:r>
            <a:endParaRPr lang="tr-TR" sz="2400" dirty="0"/>
          </a:p>
          <a:p>
            <a:pPr lvl="1"/>
            <a:r>
              <a:rPr lang="tr-TR" dirty="0"/>
              <a:t>Mutluluk indeksi verileri, dünya genelindeki ülkeler veya bölgeler için kullanılabilir olmalıdır.</a:t>
            </a:r>
            <a:endParaRPr lang="tr-TR" sz="2000" dirty="0"/>
          </a:p>
          <a:p>
            <a:pPr lvl="1"/>
            <a:r>
              <a:rPr lang="tr-TR" dirty="0"/>
              <a:t>Veriler, farklı yıllara veya zaman dilimlerine göre ayrılabilirler.</a:t>
            </a:r>
            <a:endParaRPr lang="tr-TR" sz="2000" dirty="0"/>
          </a:p>
          <a:p>
            <a:pPr marL="0" lvl="0" indent="0">
              <a:buNone/>
            </a:pPr>
            <a:r>
              <a:rPr lang="tr-TR" b="1" dirty="0"/>
              <a:t>Kullanıcı Aramaları ve Sorgular:</a:t>
            </a:r>
            <a:endParaRPr lang="tr-TR" sz="2400" dirty="0"/>
          </a:p>
          <a:p>
            <a:pPr lvl="1"/>
            <a:r>
              <a:rPr lang="tr-TR" dirty="0"/>
              <a:t>Kullanıcıların arama sorguları, belirli bir ülke veya bölgeyi arama yaparken veya indeks değerlerini sorgulayabilmelidir.</a:t>
            </a:r>
            <a:endParaRPr lang="tr-TR" sz="2000" dirty="0"/>
          </a:p>
          <a:p>
            <a:pPr marL="0" lvl="0" indent="0">
              <a:buNone/>
            </a:pPr>
            <a:r>
              <a:rPr lang="tr-TR" b="1" dirty="0"/>
              <a:t>Kullanıcı Hesap Bilgileri:</a:t>
            </a:r>
            <a:endParaRPr lang="tr-TR" sz="2400" dirty="0"/>
          </a:p>
          <a:p>
            <a:pPr lvl="1"/>
            <a:r>
              <a:rPr lang="tr-TR" dirty="0"/>
              <a:t>Kullanıcılar, kişisel bilgileri, tercihleri ve oturum bilgilerini sisteme girmelidir.</a:t>
            </a:r>
            <a:endParaRPr lang="tr-TR" sz="2000" dirty="0"/>
          </a:p>
          <a:p>
            <a:pPr marL="0" lvl="0" indent="0">
              <a:buNone/>
            </a:pPr>
            <a:r>
              <a:rPr lang="tr-TR" b="1" dirty="0"/>
              <a:t>Veri Kaynaklarından Alınan Veriler:</a:t>
            </a:r>
            <a:endParaRPr lang="tr-TR" sz="2400" dirty="0"/>
          </a:p>
          <a:p>
            <a:pPr lvl="1"/>
            <a:r>
              <a:rPr lang="tr-TR" dirty="0"/>
              <a:t>Veri kaynaklarından alınan veriler, düzenli olarak güncellenmelidir.</a:t>
            </a:r>
            <a:endParaRPr lang="tr-TR" sz="2000" dirty="0"/>
          </a:p>
          <a:p>
            <a:pPr marL="0" lvl="0" indent="0">
              <a:buNone/>
            </a:pPr>
            <a:r>
              <a:rPr lang="tr-TR" b="1" dirty="0"/>
              <a:t>Kullanıcı Geri Bildirimleri ve İletişim Formları:</a:t>
            </a:r>
            <a:endParaRPr lang="tr-TR" sz="2400" dirty="0"/>
          </a:p>
          <a:p>
            <a:pPr lvl="1"/>
            <a:r>
              <a:rPr lang="tr-TR" dirty="0"/>
              <a:t>Kullanıcıların iletişim formu veya geri bildirim formu aracılığıyla sağladıkları bilgiler, sisteme girdi olarak kabul edilmelidir.</a:t>
            </a:r>
            <a:endParaRPr lang="tr-TR" sz="2000" dirty="0"/>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0822" y="1"/>
            <a:ext cx="2237203" cy="1098893"/>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Harici Arayüz Gereksinimleri</a:t>
            </a:r>
            <a:endParaRPr lang="tr-TR" dirty="0">
              <a:solidFill>
                <a:schemeClr val="tx1">
                  <a:lumMod val="85000"/>
                  <a:lumOff val="15000"/>
                </a:schemeClr>
              </a:solidFill>
            </a:endParaRPr>
          </a:p>
        </p:txBody>
      </p:sp>
    </p:spTree>
    <p:extLst>
      <p:ext uri="{BB962C8B-B14F-4D97-AF65-F5344CB8AC3E}">
        <p14:creationId xmlns:p14="http://schemas.microsoft.com/office/powerpoint/2010/main" val="23902818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Resim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6292" y="0"/>
            <a:ext cx="1920742" cy="966411"/>
          </a:xfrm>
          <a:prstGeom prst="rect">
            <a:avLst/>
          </a:prstGeom>
        </p:spPr>
      </p:pic>
      <p:sp>
        <p:nvSpPr>
          <p:cNvPr id="2" name="Unvan 1"/>
          <p:cNvSpPr>
            <a:spLocks noGrp="1"/>
          </p:cNvSpPr>
          <p:nvPr>
            <p:ph type="title"/>
          </p:nvPr>
        </p:nvSpPr>
        <p:spPr>
          <a:xfrm>
            <a:off x="0" y="16520"/>
            <a:ext cx="12192000" cy="950132"/>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lvl="0" algn="ctr"/>
            <a:r>
              <a:rPr lang="tr-TR" b="1" dirty="0" smtClean="0">
                <a:ln w="22225">
                  <a:solidFill>
                    <a:srgbClr val="002060"/>
                  </a:solidFill>
                  <a:prstDash val="solid"/>
                </a:ln>
                <a:solidFill>
                  <a:srgbClr val="002060"/>
                </a:solidFill>
                <a:effectLst>
                  <a:outerShdw blurRad="60007" dist="310007" dir="7680000" sy="30000" kx="1300200" algn="ctr" rotWithShape="0">
                    <a:prstClr val="black">
                      <a:alpha val="32000"/>
                    </a:prstClr>
                  </a:outerShdw>
                </a:effectLst>
              </a:rPr>
              <a:t>		</a:t>
            </a:r>
            <a:br>
              <a:rPr lang="tr-TR" b="1" dirty="0" smtClean="0">
                <a:ln w="22225">
                  <a:solidFill>
                    <a:srgbClr val="002060"/>
                  </a:solidFill>
                  <a:prstDash val="solid"/>
                </a:ln>
                <a:solidFill>
                  <a:srgbClr val="002060"/>
                </a:solidFill>
                <a:effectLst>
                  <a:outerShdw blurRad="60007" dist="310007" dir="7680000" sy="30000" kx="1300200" algn="ctr" rotWithShape="0">
                    <a:prstClr val="black">
                      <a:alpha val="32000"/>
                    </a:prstClr>
                  </a:outerShdw>
                </a:effectLst>
              </a:rPr>
            </a:br>
            <a:r>
              <a:rPr lang="tr-TR" b="1" dirty="0" smtClean="0">
                <a:ln w="22225">
                  <a:solidFill>
                    <a:srgbClr val="002060"/>
                  </a:solidFill>
                  <a:prstDash val="solid"/>
                </a:ln>
                <a:solidFill>
                  <a:srgbClr val="002060"/>
                </a:solidFill>
                <a:effectLst>
                  <a:outerShdw blurRad="60007" dist="310007" dir="7680000" sy="30000" kx="1300200" algn="ctr" rotWithShape="0">
                    <a:prstClr val="black">
                      <a:alpha val="32000"/>
                    </a:prstClr>
                  </a:outerShdw>
                </a:effectLst>
              </a:rPr>
              <a:t>PROJE YÖNETİMİ VE EKİP</a:t>
            </a:r>
            <a:r>
              <a:rPr lang="tr-TR" dirty="0">
                <a:ln>
                  <a:solidFill>
                    <a:srgbClr val="002060"/>
                  </a:solidFill>
                </a:ln>
                <a:solidFill>
                  <a:srgbClr val="002060"/>
                </a:solidFill>
                <a:effectLst>
                  <a:outerShdw blurRad="60007" dist="310007" dir="7680000" sy="30000" kx="1300200" algn="ctr" rotWithShape="0">
                    <a:prstClr val="black">
                      <a:alpha val="32000"/>
                    </a:prstClr>
                  </a:outerShdw>
                </a:effectLst>
              </a:rPr>
              <a:t/>
            </a:r>
            <a:br>
              <a:rPr lang="tr-TR" dirty="0">
                <a:ln>
                  <a:solidFill>
                    <a:srgbClr val="002060"/>
                  </a:solidFill>
                </a:ln>
                <a:solidFill>
                  <a:srgbClr val="002060"/>
                </a:solidFill>
                <a:effectLst>
                  <a:outerShdw blurRad="60007" dist="310007" dir="7680000" sy="30000" kx="1300200" algn="ctr" rotWithShape="0">
                    <a:prstClr val="black">
                      <a:alpha val="32000"/>
                    </a:prstClr>
                  </a:outerShdw>
                </a:effectLst>
              </a:rPr>
            </a:br>
            <a:endParaRPr lang="tr-TR" dirty="0">
              <a:ln>
                <a:solidFill>
                  <a:srgbClr val="002060"/>
                </a:solidFill>
              </a:ln>
              <a:solidFill>
                <a:srgbClr val="002060"/>
              </a:solidFill>
              <a:effectLst>
                <a:outerShdw blurRad="60007" dist="310007" dir="7680000" sy="30000" kx="1300200" algn="ctr" rotWithShape="0">
                  <a:prstClr val="black">
                    <a:alpha val="32000"/>
                  </a:prstClr>
                </a:outerShdw>
              </a:effectLst>
            </a:endParaRPr>
          </a:p>
        </p:txBody>
      </p:sp>
      <p:cxnSp>
        <p:nvCxnSpPr>
          <p:cNvPr id="6" name="Eğri Bağlayıcı 5"/>
          <p:cNvCxnSpPr/>
          <p:nvPr/>
        </p:nvCxnSpPr>
        <p:spPr>
          <a:xfrm rot="16200000" flipV="1">
            <a:off x="4064346" y="1998582"/>
            <a:ext cx="864584" cy="733529"/>
          </a:xfrm>
          <a:prstGeom prst="curved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 name="İçerik Yer Tutucusu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4014" y="16520"/>
            <a:ext cx="12177931" cy="7403003"/>
          </a:xfrm>
        </p:spPr>
      </p:pic>
      <p:cxnSp>
        <p:nvCxnSpPr>
          <p:cNvPr id="7" name="Eğri Bağlayıcı 6"/>
          <p:cNvCxnSpPr/>
          <p:nvPr/>
        </p:nvCxnSpPr>
        <p:spPr>
          <a:xfrm rot="16200000" flipV="1">
            <a:off x="2096091" y="2138330"/>
            <a:ext cx="1791104" cy="1653843"/>
          </a:xfrm>
          <a:prstGeom prst="curved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ğri Bağlayıcı 8"/>
          <p:cNvCxnSpPr/>
          <p:nvPr/>
        </p:nvCxnSpPr>
        <p:spPr>
          <a:xfrm rot="16200000" flipV="1">
            <a:off x="5602739" y="2263363"/>
            <a:ext cx="1700036" cy="1068554"/>
          </a:xfrm>
          <a:prstGeom prst="curved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ğri Bağlayıcı 9"/>
          <p:cNvCxnSpPr/>
          <p:nvPr/>
        </p:nvCxnSpPr>
        <p:spPr>
          <a:xfrm flipV="1">
            <a:off x="8624358" y="1679672"/>
            <a:ext cx="1782474" cy="1285579"/>
          </a:xfrm>
          <a:prstGeom prst="curved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029274" y="1173398"/>
            <a:ext cx="1533359" cy="774223"/>
          </a:xfrm>
          <a:prstGeom prst="ellipse">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050" dirty="0" smtClean="0">
                <a:ln w="0"/>
                <a:solidFill>
                  <a:schemeClr val="tx1"/>
                </a:solidFill>
                <a:effectLst>
                  <a:outerShdw blurRad="38100" dist="19050" dir="2700000" algn="tl" rotWithShape="0">
                    <a:schemeClr val="dk1">
                      <a:alpha val="40000"/>
                    </a:schemeClr>
                  </a:outerShdw>
                </a:effectLst>
              </a:rPr>
              <a:t>SCRUM MASTER &amp; BACKEND</a:t>
            </a:r>
            <a:endParaRPr lang="tr-TR" sz="1050" dirty="0">
              <a:ln w="0"/>
              <a:solidFill>
                <a:schemeClr val="tx1"/>
              </a:solidFill>
              <a:effectLst>
                <a:outerShdw blurRad="38100" dist="19050" dir="2700000" algn="tl" rotWithShape="0">
                  <a:schemeClr val="dk1">
                    <a:alpha val="40000"/>
                  </a:schemeClr>
                </a:outerShdw>
              </a:effectLst>
            </a:endParaRPr>
          </a:p>
          <a:p>
            <a:pPr algn="ctr"/>
            <a:r>
              <a:rPr lang="tr-TR" sz="1050" dirty="0" smtClean="0">
                <a:ln w="0"/>
                <a:solidFill>
                  <a:schemeClr val="tx1"/>
                </a:solidFill>
                <a:effectLst>
                  <a:outerShdw blurRad="38100" dist="19050" dir="2700000" algn="tl" rotWithShape="0">
                    <a:schemeClr val="dk1">
                      <a:alpha val="40000"/>
                    </a:schemeClr>
                  </a:outerShdw>
                </a:effectLst>
              </a:rPr>
              <a:t>Hüseyin TUNGA</a:t>
            </a:r>
            <a:endParaRPr lang="tr-TR" sz="1050" dirty="0">
              <a:ln w="0"/>
              <a:solidFill>
                <a:schemeClr val="tx1"/>
              </a:solidFill>
              <a:effectLst>
                <a:outerShdw blurRad="38100" dist="19050" dir="2700000" algn="tl" rotWithShape="0">
                  <a:schemeClr val="dk1">
                    <a:alpha val="40000"/>
                  </a:schemeClr>
                </a:outerShdw>
              </a:effectLst>
            </a:endParaRPr>
          </a:p>
        </p:txBody>
      </p:sp>
      <p:sp>
        <p:nvSpPr>
          <p:cNvPr id="15" name="Oval 14"/>
          <p:cNvSpPr/>
          <p:nvPr/>
        </p:nvSpPr>
        <p:spPr>
          <a:xfrm>
            <a:off x="5151797" y="1158832"/>
            <a:ext cx="1533359" cy="774223"/>
          </a:xfrm>
          <a:prstGeom prst="ellipse">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200" dirty="0" smtClean="0">
                <a:ln w="0"/>
                <a:solidFill>
                  <a:schemeClr val="tx1"/>
                </a:solidFill>
                <a:effectLst>
                  <a:outerShdw blurRad="38100" dist="19050" dir="2700000" algn="tl" rotWithShape="0">
                    <a:schemeClr val="dk1">
                      <a:alpha val="40000"/>
                    </a:schemeClr>
                  </a:outerShdw>
                </a:effectLst>
              </a:rPr>
              <a:t>VERİTABANI</a:t>
            </a:r>
            <a:endParaRPr lang="tr-TR" sz="1200" dirty="0">
              <a:ln w="0"/>
              <a:solidFill>
                <a:schemeClr val="tx1"/>
              </a:solidFill>
              <a:effectLst>
                <a:outerShdw blurRad="38100" dist="19050" dir="2700000" algn="tl" rotWithShape="0">
                  <a:schemeClr val="dk1">
                    <a:alpha val="40000"/>
                  </a:schemeClr>
                </a:outerShdw>
              </a:effectLst>
            </a:endParaRPr>
          </a:p>
          <a:p>
            <a:pPr algn="ctr"/>
            <a:r>
              <a:rPr lang="tr-TR" sz="1200" dirty="0" smtClean="0">
                <a:ln w="0"/>
                <a:solidFill>
                  <a:schemeClr val="tx1"/>
                </a:solidFill>
                <a:effectLst>
                  <a:outerShdw blurRad="38100" dist="19050" dir="2700000" algn="tl" rotWithShape="0">
                    <a:schemeClr val="dk1">
                      <a:alpha val="40000"/>
                    </a:schemeClr>
                  </a:outerShdw>
                </a:effectLst>
              </a:rPr>
              <a:t>Elifnur YÜKSEL</a:t>
            </a:r>
            <a:endParaRPr lang="tr-TR" sz="1200" dirty="0">
              <a:ln w="0"/>
              <a:solidFill>
                <a:schemeClr val="tx1"/>
              </a:solidFill>
              <a:effectLst>
                <a:outerShdw blurRad="38100" dist="19050" dir="2700000" algn="tl" rotWithShape="0">
                  <a:schemeClr val="dk1">
                    <a:alpha val="40000"/>
                  </a:schemeClr>
                </a:outerShdw>
              </a:effectLst>
            </a:endParaRPr>
          </a:p>
        </p:txBody>
      </p:sp>
      <p:sp>
        <p:nvSpPr>
          <p:cNvPr id="17" name="Oval 16"/>
          <p:cNvSpPr/>
          <p:nvPr/>
        </p:nvSpPr>
        <p:spPr>
          <a:xfrm>
            <a:off x="10446111" y="1188828"/>
            <a:ext cx="1533359" cy="774223"/>
          </a:xfrm>
          <a:prstGeom prst="ellipse">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200" dirty="0" smtClean="0">
                <a:ln w="0"/>
                <a:solidFill>
                  <a:schemeClr val="tx1"/>
                </a:solidFill>
                <a:effectLst>
                  <a:outerShdw blurRad="38100" dist="19050" dir="2700000" algn="tl" rotWithShape="0">
                    <a:schemeClr val="dk1">
                      <a:alpha val="40000"/>
                    </a:schemeClr>
                  </a:outerShdw>
                </a:effectLst>
              </a:rPr>
              <a:t>BACKEND</a:t>
            </a:r>
            <a:endParaRPr lang="tr-TR" sz="1200" dirty="0">
              <a:ln w="0"/>
              <a:solidFill>
                <a:schemeClr val="tx1"/>
              </a:solidFill>
              <a:effectLst>
                <a:outerShdw blurRad="38100" dist="19050" dir="2700000" algn="tl" rotWithShape="0">
                  <a:schemeClr val="dk1">
                    <a:alpha val="40000"/>
                  </a:schemeClr>
                </a:outerShdw>
              </a:effectLst>
            </a:endParaRPr>
          </a:p>
          <a:p>
            <a:pPr algn="ctr"/>
            <a:r>
              <a:rPr lang="tr-TR" sz="1200" dirty="0" smtClean="0">
                <a:ln w="0"/>
                <a:solidFill>
                  <a:schemeClr val="tx1"/>
                </a:solidFill>
                <a:effectLst>
                  <a:outerShdw blurRad="38100" dist="19050" dir="2700000" algn="tl" rotWithShape="0">
                    <a:schemeClr val="dk1">
                      <a:alpha val="40000"/>
                    </a:schemeClr>
                  </a:outerShdw>
                </a:effectLst>
              </a:rPr>
              <a:t>Ömer Tarık AKTAŞ</a:t>
            </a:r>
            <a:endParaRPr lang="tr-TR" sz="1200" dirty="0">
              <a:ln w="0"/>
              <a:solidFill>
                <a:schemeClr val="tx1"/>
              </a:solidFill>
              <a:effectLst>
                <a:outerShdw blurRad="38100" dist="19050" dir="2700000" algn="tl" rotWithShape="0">
                  <a:schemeClr val="dk1">
                    <a:alpha val="40000"/>
                  </a:schemeClr>
                </a:outerShdw>
              </a:effectLst>
            </a:endParaRPr>
          </a:p>
        </p:txBody>
      </p:sp>
      <p:sp>
        <p:nvSpPr>
          <p:cNvPr id="42" name="Oval 41"/>
          <p:cNvSpPr/>
          <p:nvPr/>
        </p:nvSpPr>
        <p:spPr>
          <a:xfrm>
            <a:off x="1033866" y="1291571"/>
            <a:ext cx="1533359" cy="774223"/>
          </a:xfrm>
          <a:prstGeom prst="ellipse">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050" dirty="0" smtClean="0">
                <a:ln w="0"/>
                <a:solidFill>
                  <a:schemeClr val="tx1"/>
                </a:solidFill>
                <a:effectLst>
                  <a:outerShdw blurRad="38100" dist="19050" dir="2700000" algn="tl" rotWithShape="0">
                    <a:schemeClr val="dk1">
                      <a:alpha val="40000"/>
                    </a:schemeClr>
                  </a:outerShdw>
                </a:effectLst>
              </a:rPr>
              <a:t>FRONTEND</a:t>
            </a:r>
          </a:p>
          <a:p>
            <a:pPr algn="ctr"/>
            <a:r>
              <a:rPr lang="tr-TR" sz="1050" dirty="0" smtClean="0">
                <a:ln w="0"/>
                <a:solidFill>
                  <a:schemeClr val="tx1"/>
                </a:solidFill>
                <a:effectLst>
                  <a:outerShdw blurRad="38100" dist="19050" dir="2700000" algn="tl" rotWithShape="0">
                    <a:schemeClr val="dk1">
                      <a:alpha val="40000"/>
                    </a:schemeClr>
                  </a:outerShdw>
                </a:effectLst>
              </a:rPr>
              <a:t>Gökhan ELBİR</a:t>
            </a:r>
          </a:p>
        </p:txBody>
      </p:sp>
      <p:cxnSp>
        <p:nvCxnSpPr>
          <p:cNvPr id="16" name="Eğri Bağlayıcı 15"/>
          <p:cNvCxnSpPr/>
          <p:nvPr/>
        </p:nvCxnSpPr>
        <p:spPr>
          <a:xfrm rot="10800000">
            <a:off x="3999496" y="1951527"/>
            <a:ext cx="872624" cy="846115"/>
          </a:xfrm>
          <a:prstGeom prst="curved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494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1758771"/>
            <a:ext cx="5933318" cy="2985317"/>
          </a:xfrm>
          <a:prstGeom prst="rect">
            <a:avLst/>
          </a:prstGeom>
        </p:spPr>
      </p:pic>
      <p:sp>
        <p:nvSpPr>
          <p:cNvPr id="3" name="İçerik Yer Tutucusu 2"/>
          <p:cNvSpPr>
            <a:spLocks noGrp="1"/>
          </p:cNvSpPr>
          <p:nvPr>
            <p:ph idx="1"/>
          </p:nvPr>
        </p:nvSpPr>
        <p:spPr/>
        <p:txBody>
          <a:bodyPr>
            <a:normAutofit fontScale="92500" lnSpcReduction="20000"/>
          </a:bodyPr>
          <a:lstStyle/>
          <a:p>
            <a:pPr marL="0" indent="0">
              <a:buNone/>
            </a:pPr>
            <a:r>
              <a:rPr lang="tr-TR" b="1" dirty="0" smtClean="0"/>
              <a:t>	Sistem Çıktıları</a:t>
            </a:r>
            <a:endParaRPr lang="tr-TR" sz="2400" dirty="0"/>
          </a:p>
          <a:p>
            <a:pPr marL="0" lvl="0" indent="0">
              <a:buNone/>
            </a:pPr>
            <a:r>
              <a:rPr lang="tr-TR" b="1" dirty="0"/>
              <a:t>Dünya Haritası Gösterimi:</a:t>
            </a:r>
            <a:endParaRPr lang="tr-TR" sz="2400" dirty="0"/>
          </a:p>
          <a:p>
            <a:pPr lvl="1"/>
            <a:r>
              <a:rPr lang="tr-TR" b="1" dirty="0"/>
              <a:t>Web sitesi, dünya haritasını kullanıcılara göstermelidir.</a:t>
            </a:r>
            <a:endParaRPr lang="tr-TR" sz="2000" b="1" dirty="0"/>
          </a:p>
          <a:p>
            <a:pPr lvl="1"/>
            <a:r>
              <a:rPr lang="tr-TR" b="1" dirty="0"/>
              <a:t>Ülkeler veya bölgeler, harita üzerinde görsel göstergelerle temsil edilmelidir.</a:t>
            </a:r>
            <a:endParaRPr lang="tr-TR" sz="2000" b="1" dirty="0"/>
          </a:p>
          <a:p>
            <a:pPr marL="0" lvl="0" indent="0">
              <a:buNone/>
            </a:pPr>
            <a:r>
              <a:rPr lang="tr-TR" b="1" dirty="0"/>
              <a:t>Grafikler ve Görsel Analizler:</a:t>
            </a:r>
            <a:endParaRPr lang="tr-TR" sz="2400" dirty="0"/>
          </a:p>
          <a:p>
            <a:pPr lvl="1"/>
            <a:r>
              <a:rPr lang="tr-TR" b="1" dirty="0"/>
              <a:t>İndeks verileri, farklı grafikler ve görsel analizler aracılığıyla sunulmalıdır.</a:t>
            </a:r>
            <a:endParaRPr lang="tr-TR" sz="2000" b="1" dirty="0"/>
          </a:p>
          <a:p>
            <a:pPr lvl="1"/>
            <a:r>
              <a:rPr lang="tr-TR" b="1" dirty="0"/>
              <a:t>Grafikler ve karşılaştırmaları göstermelidir.</a:t>
            </a:r>
            <a:endParaRPr lang="tr-TR" sz="2000" b="1" dirty="0"/>
          </a:p>
          <a:p>
            <a:pPr marL="0" lvl="0" indent="0">
              <a:buNone/>
            </a:pPr>
            <a:r>
              <a:rPr lang="tr-TR" b="1" dirty="0"/>
              <a:t>Arama Sonuçları ve Sorgu Cevapları:</a:t>
            </a:r>
            <a:endParaRPr lang="tr-TR" sz="2400" dirty="0"/>
          </a:p>
          <a:p>
            <a:pPr lvl="1"/>
            <a:r>
              <a:rPr lang="tr-TR" b="1" dirty="0"/>
              <a:t>Kullanıcıların yaptığı aramaların sonuçları ve sorguların cevapları görsel ve metin formatında sunulmalıdır.</a:t>
            </a:r>
            <a:endParaRPr lang="tr-TR" sz="2000" b="1" dirty="0"/>
          </a:p>
          <a:p>
            <a:pPr marL="0" lvl="0" indent="0">
              <a:buNone/>
            </a:pPr>
            <a:r>
              <a:rPr lang="tr-TR" b="1" dirty="0"/>
              <a:t>İletişim ve Geri Bildirim Yanıtları:</a:t>
            </a:r>
            <a:endParaRPr lang="tr-TR" sz="2400" dirty="0"/>
          </a:p>
          <a:p>
            <a:pPr lvl="1"/>
            <a:r>
              <a:rPr lang="tr-TR" b="1" dirty="0"/>
              <a:t>Kullanıcıların iletişim veya geri bildirim formlarıyla ilettikleri sorular veya geri bildirimlere yanıtlar sunulmalıdır.</a:t>
            </a:r>
            <a:endParaRPr lang="tr-TR" sz="2000" b="1" dirty="0"/>
          </a:p>
          <a:p>
            <a:endParaRPr lang="tr-TR" dirty="0"/>
          </a:p>
        </p:txBody>
      </p:sp>
    </p:spTree>
    <p:extLst>
      <p:ext uri="{BB962C8B-B14F-4D97-AF65-F5344CB8AC3E}">
        <p14:creationId xmlns:p14="http://schemas.microsoft.com/office/powerpoint/2010/main" val="29163264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smtClean="0"/>
              <a:t>Use case</a:t>
            </a:r>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750" y="7979"/>
            <a:ext cx="2168195" cy="1090915"/>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İşlevsel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Gereksinimler</a:t>
            </a:r>
            <a:endParaRPr lang="tr-TR" dirty="0">
              <a:solidFill>
                <a:schemeClr val="tx1">
                  <a:lumMod val="85000"/>
                  <a:lumOff val="15000"/>
                </a:schemeClr>
              </a:solidFill>
            </a:endParaRP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46" y="1417320"/>
            <a:ext cx="10912902" cy="5154203"/>
          </a:xfrm>
          <a:prstGeom prst="rect">
            <a:avLst/>
          </a:prstGeom>
        </p:spPr>
      </p:pic>
    </p:spTree>
    <p:extLst>
      <p:ext uri="{BB962C8B-B14F-4D97-AF65-F5344CB8AC3E}">
        <p14:creationId xmlns:p14="http://schemas.microsoft.com/office/powerpoint/2010/main" val="42480799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92500" lnSpcReduction="20000"/>
          </a:bodyPr>
          <a:lstStyle/>
          <a:p>
            <a:pPr lvl="0"/>
            <a:r>
              <a:rPr lang="tr-TR" b="1" dirty="0"/>
              <a:t>Hız:</a:t>
            </a:r>
            <a:endParaRPr lang="tr-TR" sz="2400" dirty="0"/>
          </a:p>
          <a:p>
            <a:pPr lvl="1"/>
            <a:r>
              <a:rPr lang="tr-TR" dirty="0"/>
              <a:t>Web sitesi, sayfaların yüklenme hızında hızlı olmalıdır. Sayfaların çoğunun hızlı bir şekilde yüklenmesi, kullanıcıların beklemeksizin verilere erişmelerini sağlar.</a:t>
            </a:r>
            <a:endParaRPr lang="tr-TR" sz="2000" dirty="0"/>
          </a:p>
          <a:p>
            <a:pPr lvl="0"/>
            <a:r>
              <a:rPr lang="tr-TR" b="1" dirty="0"/>
              <a:t>İşlem Hızı:</a:t>
            </a:r>
            <a:endParaRPr lang="tr-TR" sz="2400" dirty="0"/>
          </a:p>
          <a:p>
            <a:pPr lvl="1"/>
            <a:r>
              <a:rPr lang="tr-TR" dirty="0"/>
              <a:t>Kullanıcıların veri sorgulama ve analiz işlemleri hızlı bir şekilde gerçekleşmelidir. Veri analiz ve harita görüntüleme işlemleri, kabul edilebilir bir süre içinde tamamlanmalıdır.</a:t>
            </a:r>
            <a:endParaRPr lang="tr-TR" sz="2000" dirty="0"/>
          </a:p>
          <a:p>
            <a:pPr lvl="0"/>
            <a:r>
              <a:rPr lang="tr-TR" b="1" dirty="0"/>
              <a:t>Cevap Süresi:</a:t>
            </a:r>
            <a:endParaRPr lang="tr-TR" sz="2400" dirty="0"/>
          </a:p>
          <a:p>
            <a:pPr lvl="1"/>
            <a:r>
              <a:rPr lang="tr-TR" dirty="0"/>
              <a:t>Web sitesi, kullanıcıların taleplerine hızlı yanıt vermelidir. Ortalama maksimum cevap süresi, belirli bir saniye aralığında sınırlanmalıdır.</a:t>
            </a:r>
            <a:endParaRPr lang="tr-TR" sz="2000" dirty="0"/>
          </a:p>
          <a:p>
            <a:pPr lvl="0"/>
            <a:r>
              <a:rPr lang="tr-TR" b="1" dirty="0"/>
              <a:t>Ekran Tazeleme Süresi:</a:t>
            </a:r>
            <a:endParaRPr lang="tr-TR" sz="2400" dirty="0"/>
          </a:p>
          <a:p>
            <a:pPr lvl="1"/>
            <a:r>
              <a:rPr lang="tr-TR" dirty="0"/>
              <a:t>Harita veya grafiklerin tazeleme süresi hızlı olmalıdır. Kullanıcılar, harita üzerindeki verilerin hızlıca güncellendiğini görmelidir.</a:t>
            </a:r>
            <a:endParaRPr lang="tr-TR" sz="2000" dirty="0"/>
          </a:p>
          <a:p>
            <a:endParaRPr lang="tr-TR" dirty="0"/>
          </a:p>
        </p:txBody>
      </p:sp>
      <p:pic>
        <p:nvPicPr>
          <p:cNvPr id="5" name="Resi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822" y="102837"/>
            <a:ext cx="1775275" cy="893220"/>
          </a:xfrm>
          <a:prstGeom prst="rect">
            <a:avLst/>
          </a:prstGeom>
        </p:spPr>
      </p:pic>
      <p:sp>
        <p:nvSpPr>
          <p:cNvPr id="4" name="Unvan 1"/>
          <p:cNvSpPr txBox="1">
            <a:spLocks/>
          </p:cNvSpPr>
          <p:nvPr/>
        </p:nvSpPr>
        <p:spPr>
          <a:xfrm>
            <a:off x="0" y="1"/>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Performans Gereksinimleri</a:t>
            </a:r>
            <a:endParaRPr lang="tr-TR" dirty="0">
              <a:solidFill>
                <a:schemeClr val="tx1">
                  <a:lumMod val="85000"/>
                  <a:lumOff val="15000"/>
                </a:schemeClr>
              </a:solidFill>
            </a:endParaRPr>
          </a:p>
        </p:txBody>
      </p:sp>
    </p:spTree>
    <p:extLst>
      <p:ext uri="{BB962C8B-B14F-4D97-AF65-F5344CB8AC3E}">
        <p14:creationId xmlns:p14="http://schemas.microsoft.com/office/powerpoint/2010/main" val="25621591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41" y="1758771"/>
            <a:ext cx="5933318" cy="2985317"/>
          </a:xfrm>
          <a:prstGeom prst="rect">
            <a:avLst/>
          </a:prstGeom>
        </p:spPr>
      </p:pic>
      <p:sp>
        <p:nvSpPr>
          <p:cNvPr id="3" name="İçerik Yer Tutucusu 2"/>
          <p:cNvSpPr>
            <a:spLocks noGrp="1"/>
          </p:cNvSpPr>
          <p:nvPr>
            <p:ph idx="1"/>
          </p:nvPr>
        </p:nvSpPr>
        <p:spPr/>
        <p:txBody>
          <a:bodyPr>
            <a:normAutofit fontScale="85000" lnSpcReduction="10000"/>
          </a:bodyPr>
          <a:lstStyle/>
          <a:p>
            <a:pPr lvl="0"/>
            <a:r>
              <a:rPr lang="tr-TR" b="1" dirty="0"/>
              <a:t>İşlem Hacmi:</a:t>
            </a:r>
            <a:endParaRPr lang="tr-TR" sz="2400" dirty="0"/>
          </a:p>
          <a:p>
            <a:pPr lvl="1"/>
            <a:r>
              <a:rPr lang="tr-TR" b="1" dirty="0"/>
              <a:t>Web sitesi, yüksek işlem hacmini yönetebilmelidir. Özellikle yoğun kullanım dönemlerinde (örneğin, rapor yayınları sırasında) artan işlem yükünü sorunsuz bir şekilde işlemelidir.</a:t>
            </a:r>
            <a:endParaRPr lang="tr-TR" sz="2000" b="1" dirty="0"/>
          </a:p>
          <a:p>
            <a:pPr lvl="0"/>
            <a:r>
              <a:rPr lang="tr-TR" b="1" dirty="0"/>
              <a:t>Kurtarma/Kendine Gelme Süresi:</a:t>
            </a:r>
            <a:endParaRPr lang="tr-TR" sz="2400" dirty="0"/>
          </a:p>
          <a:p>
            <a:pPr lvl="1"/>
            <a:r>
              <a:rPr lang="tr-TR" b="1" dirty="0"/>
              <a:t>Eğer herhangi bir sorun veya kesinti olursa, sistem kurtarma ve kendine gelme süresi düşük olmalıdır. Bu, kesinti süresini minimumda tutar ve kullanıcıların etkilenmesini engeller.</a:t>
            </a:r>
            <a:endParaRPr lang="tr-TR" sz="2000" b="1" dirty="0"/>
          </a:p>
          <a:p>
            <a:pPr lvl="0"/>
            <a:r>
              <a:rPr lang="tr-TR" b="1" dirty="0"/>
              <a:t>Eş Zamanlı Kullanıcı Sayısı:</a:t>
            </a:r>
            <a:endParaRPr lang="tr-TR" sz="2400" dirty="0"/>
          </a:p>
          <a:p>
            <a:pPr lvl="1"/>
            <a:r>
              <a:rPr lang="tr-TR" b="1" dirty="0"/>
              <a:t>Web sitesi, belirli bir an içinde eş zamanlı olarak destekleyebileceği kullanıcı sayısını tanımlar. Bu sayı, sistem performansı ve sunucu kaynaklarının kapasitesi ile sınırlı olacaktır.</a:t>
            </a:r>
            <a:endParaRPr lang="tr-TR" sz="2000" b="1" dirty="0"/>
          </a:p>
          <a:p>
            <a:pPr lvl="0"/>
            <a:r>
              <a:rPr lang="tr-TR" b="1" dirty="0"/>
              <a:t>Kapasite:</a:t>
            </a:r>
            <a:endParaRPr lang="tr-TR" sz="2400" b="1" dirty="0"/>
          </a:p>
          <a:p>
            <a:pPr lvl="1"/>
            <a:r>
              <a:rPr lang="tr-TR" b="1" dirty="0"/>
              <a:t>Sistem, belirli bir süre içinde destekleyebileceği maksimum kullanıcı veya işlem sayısını belirler. Kapasite, sunucu altyapısının ve veri tabanının yeteneklerine bağlı olacaktır.</a:t>
            </a:r>
            <a:endParaRPr lang="tr-TR" sz="2000" b="1" dirty="0"/>
          </a:p>
          <a:p>
            <a:endParaRPr lang="tr-TR" dirty="0"/>
          </a:p>
        </p:txBody>
      </p:sp>
    </p:spTree>
    <p:extLst>
      <p:ext uri="{BB962C8B-B14F-4D97-AF65-F5344CB8AC3E}">
        <p14:creationId xmlns:p14="http://schemas.microsoft.com/office/powerpoint/2010/main" val="41578594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7212"/>
            <a:ext cx="12192000" cy="5750787"/>
          </a:xfrm>
          <a:prstGeom prst="rect">
            <a:avLst/>
          </a:prstGeom>
        </p:spPr>
      </p:pic>
      <p:pic>
        <p:nvPicPr>
          <p:cNvPr id="8" name="Resi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1006" y="98184"/>
            <a:ext cx="2005445" cy="1009029"/>
          </a:xfrm>
          <a:prstGeom prst="rect">
            <a:avLst/>
          </a:prstGeom>
        </p:spPr>
      </p:pic>
      <p:sp>
        <p:nvSpPr>
          <p:cNvPr id="7" name="Unvan 1"/>
          <p:cNvSpPr txBox="1">
            <a:spLocks/>
          </p:cNvSpPr>
          <p:nvPr/>
        </p:nvSpPr>
        <p:spPr>
          <a:xfrm>
            <a:off x="0" y="1"/>
            <a:ext cx="12192000" cy="1107212"/>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Mantıksal </a:t>
            </a:r>
            <a:r>
              <a:rPr lang="tr-TR" b="1" dirty="0" err="1">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Veritabanı</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Gereksinimleri</a:t>
            </a:r>
            <a:endParaRPr lang="tr-TR" dirty="0">
              <a:solidFill>
                <a:schemeClr val="tx1">
                  <a:lumMod val="85000"/>
                  <a:lumOff val="15000"/>
                </a:schemeClr>
              </a:solidFill>
            </a:endParaRPr>
          </a:p>
        </p:txBody>
      </p:sp>
    </p:spTree>
    <p:extLst>
      <p:ext uri="{BB962C8B-B14F-4D97-AF65-F5344CB8AC3E}">
        <p14:creationId xmlns:p14="http://schemas.microsoft.com/office/powerpoint/2010/main" val="894127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çerik Yer Tutucusu 1"/>
          <p:cNvPicPr>
            <a:picLocks noGrp="1" noChangeAspect="1"/>
          </p:cNvPicPr>
          <p:nvPr>
            <p:ph idx="1"/>
          </p:nvPr>
        </p:nvPicPr>
        <p:blipFill>
          <a:blip r:embed="rId2"/>
          <a:stretch>
            <a:fillRect/>
          </a:stretch>
        </p:blipFill>
        <p:spPr>
          <a:xfrm>
            <a:off x="0" y="1107213"/>
            <a:ext cx="12192000" cy="5715389"/>
          </a:xfrm>
          <a:prstGeom prst="rect">
            <a:avLst/>
          </a:prstGeom>
        </p:spPr>
      </p:pic>
      <p:sp>
        <p:nvSpPr>
          <p:cNvPr id="4" name="Unvan 1"/>
          <p:cNvSpPr txBox="1">
            <a:spLocks/>
          </p:cNvSpPr>
          <p:nvPr/>
        </p:nvSpPr>
        <p:spPr>
          <a:xfrm>
            <a:off x="0" y="1"/>
            <a:ext cx="12192000" cy="1107212"/>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Class Diyagramı</a:t>
            </a:r>
            <a:endParaRPr lang="tr-TR" dirty="0">
              <a:solidFill>
                <a:schemeClr val="tx1">
                  <a:lumMod val="85000"/>
                  <a:lumOff val="15000"/>
                </a:schemeClr>
              </a:solidFill>
            </a:endParaRPr>
          </a:p>
        </p:txBody>
      </p:sp>
    </p:spTree>
    <p:extLst>
      <p:ext uri="{BB962C8B-B14F-4D97-AF65-F5344CB8AC3E}">
        <p14:creationId xmlns:p14="http://schemas.microsoft.com/office/powerpoint/2010/main" val="13187674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462"/>
            <a:ext cx="6033156" cy="6866462"/>
          </a:xfr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045" y="0"/>
            <a:ext cx="6337955" cy="6866462"/>
          </a:xfrm>
          <a:prstGeom prst="rect">
            <a:avLst/>
          </a:prstGeom>
        </p:spPr>
      </p:pic>
    </p:spTree>
    <p:extLst>
      <p:ext uri="{BB962C8B-B14F-4D97-AF65-F5344CB8AC3E}">
        <p14:creationId xmlns:p14="http://schemas.microsoft.com/office/powerpoint/2010/main" val="23188183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5769204" cy="6858001"/>
          </a:xfr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204" y="0"/>
            <a:ext cx="6422797" cy="6858001"/>
          </a:xfrm>
          <a:prstGeom prst="rect">
            <a:avLst/>
          </a:prstGeom>
        </p:spPr>
      </p:pic>
    </p:spTree>
    <p:extLst>
      <p:ext uri="{BB962C8B-B14F-4D97-AF65-F5344CB8AC3E}">
        <p14:creationId xmlns:p14="http://schemas.microsoft.com/office/powerpoint/2010/main" val="13316528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869" y="2043671"/>
            <a:ext cx="6402586" cy="3221427"/>
          </a:xfrm>
          <a:prstGeom prst="rect">
            <a:avLst/>
          </a:prstGeom>
        </p:spPr>
      </p:pic>
      <p:sp>
        <p:nvSpPr>
          <p:cNvPr id="7" name="Unvan 1"/>
          <p:cNvSpPr txBox="1">
            <a:spLocks/>
          </p:cNvSpPr>
          <p:nvPr/>
        </p:nvSpPr>
        <p:spPr>
          <a:xfrm>
            <a:off x="0" y="2863273"/>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err="1"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Mockup</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Tasarımı</a:t>
            </a:r>
            <a:endParaRPr lang="tr-TR" dirty="0">
              <a:solidFill>
                <a:schemeClr val="tx1">
                  <a:lumMod val="85000"/>
                  <a:lumOff val="15000"/>
                </a:schemeClr>
              </a:solidFill>
            </a:endParaRPr>
          </a:p>
        </p:txBody>
      </p:sp>
    </p:spTree>
    <p:extLst>
      <p:ext uri="{BB962C8B-B14F-4D97-AF65-F5344CB8AC3E}">
        <p14:creationId xmlns:p14="http://schemas.microsoft.com/office/powerpoint/2010/main" val="41731995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14832" cy="6858000"/>
          </a:xfrm>
        </p:spPr>
      </p:pic>
    </p:spTree>
    <p:extLst>
      <p:ext uri="{BB962C8B-B14F-4D97-AF65-F5344CB8AC3E}">
        <p14:creationId xmlns:p14="http://schemas.microsoft.com/office/powerpoint/2010/main" val="5514699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3208093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18644" cy="6858001"/>
          </a:xfrm>
        </p:spPr>
      </p:pic>
    </p:spTree>
    <p:extLst>
      <p:ext uri="{BB962C8B-B14F-4D97-AF65-F5344CB8AC3E}">
        <p14:creationId xmlns:p14="http://schemas.microsoft.com/office/powerpoint/2010/main" val="1126452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5887198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1" cy="6858001"/>
          </a:xfrm>
        </p:spPr>
      </p:pic>
    </p:spTree>
    <p:extLst>
      <p:ext uri="{BB962C8B-B14F-4D97-AF65-F5344CB8AC3E}">
        <p14:creationId xmlns:p14="http://schemas.microsoft.com/office/powerpoint/2010/main" val="24944636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869" y="2043671"/>
            <a:ext cx="6402586" cy="3221427"/>
          </a:xfrm>
          <a:prstGeom prst="rect">
            <a:avLst/>
          </a:prstGeom>
        </p:spPr>
      </p:pic>
      <p:sp>
        <p:nvSpPr>
          <p:cNvPr id="4" name="Unvan 1"/>
          <p:cNvSpPr txBox="1">
            <a:spLocks/>
          </p:cNvSpPr>
          <p:nvPr/>
        </p:nvSpPr>
        <p:spPr>
          <a:xfrm>
            <a:off x="0" y="2761673"/>
            <a:ext cx="12192000" cy="1098893"/>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Proje Gidişatı </a:t>
            </a:r>
            <a:endParaRPr lang="tr-TR" dirty="0">
              <a:solidFill>
                <a:schemeClr val="tx1">
                  <a:lumMod val="85000"/>
                  <a:lumOff val="15000"/>
                </a:schemeClr>
              </a:solidFill>
            </a:endParaRPr>
          </a:p>
        </p:txBody>
      </p:sp>
    </p:spTree>
    <p:extLst>
      <p:ext uri="{BB962C8B-B14F-4D97-AF65-F5344CB8AC3E}">
        <p14:creationId xmlns:p14="http://schemas.microsoft.com/office/powerpoint/2010/main" val="8166398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4756010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1019" cy="6858001"/>
          </a:xfrm>
        </p:spPr>
      </p:pic>
    </p:spTree>
    <p:extLst>
      <p:ext uri="{BB962C8B-B14F-4D97-AF65-F5344CB8AC3E}">
        <p14:creationId xmlns:p14="http://schemas.microsoft.com/office/powerpoint/2010/main" val="42707232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370655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0" y="5230152"/>
            <a:ext cx="12192000"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tr-TR" b="1" dirty="0" smtClean="0">
                <a:ln w="12700" cmpd="sng">
                  <a:solidFill>
                    <a:srgbClr val="002060"/>
                  </a:solidFill>
                  <a:prstDash val="solid"/>
                </a:ln>
                <a:solidFill>
                  <a:schemeClr val="tx1">
                    <a:lumMod val="85000"/>
                    <a:lumOff val="15000"/>
                  </a:schemeClr>
                </a:solidFill>
                <a:latin typeface="Colonna MT" panose="04020805060202030203" pitchFamily="82" charset="0"/>
              </a:rPr>
              <a:t>Daha Mutlu Yarınlara…</a:t>
            </a:r>
            <a:r>
              <a:rPr lang="tr-TR" b="1" dirty="0" smtClean="0">
                <a:ln w="12700" cmpd="sng">
                  <a:solidFill>
                    <a:srgbClr val="002060"/>
                  </a:solidFill>
                  <a:prstDash val="solid"/>
                </a:ln>
                <a:solidFill>
                  <a:schemeClr val="tx1">
                    <a:lumMod val="85000"/>
                    <a:lumOff val="15000"/>
                  </a:schemeClr>
                </a:solidFill>
                <a:latin typeface="Colonna MT" panose="04020805060202030203" pitchFamily="82" charset="0"/>
                <a:sym typeface="Wingdings" panose="05000000000000000000" pitchFamily="2" charset="2"/>
              </a:rPr>
              <a:t></a:t>
            </a:r>
          </a:p>
          <a:p>
            <a:pPr algn="ctr"/>
            <a:r>
              <a:rPr lang="tr-TR" b="1" dirty="0" smtClean="0">
                <a:ln w="12700" cmpd="sng">
                  <a:solidFill>
                    <a:srgbClr val="002060"/>
                  </a:solidFill>
                  <a:prstDash val="solid"/>
                </a:ln>
                <a:solidFill>
                  <a:schemeClr val="tx1">
                    <a:lumMod val="85000"/>
                    <a:lumOff val="15000"/>
                  </a:schemeClr>
                </a:solidFill>
                <a:latin typeface="Colonna MT" panose="04020805060202030203" pitchFamily="82" charset="0"/>
                <a:sym typeface="Wingdings" panose="05000000000000000000" pitchFamily="2" charset="2"/>
              </a:rPr>
              <a:t>Bizleri dinlediğiniz için teşekkür ederiz.</a:t>
            </a:r>
            <a:endParaRPr lang="tr-TR" dirty="0">
              <a:solidFill>
                <a:schemeClr val="tx1">
                  <a:lumMod val="85000"/>
                  <a:lumOff val="15000"/>
                </a:schemeClr>
              </a:solidFill>
            </a:endParaRPr>
          </a:p>
        </p:txBody>
      </p:sp>
      <p:pic>
        <p:nvPicPr>
          <p:cNvPr id="5" name="Resim 4"/>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1750" y1="82833" x2="11750" y2="82833"/>
                        <a14:foregroundMark x1="32500" y1="84333" x2="32500" y2="84333"/>
                        <a14:foregroundMark x1="32000" y1="77500" x2="32000" y2="77500"/>
                        <a14:foregroundMark x1="36000" y1="73333" x2="36000" y2="73333"/>
                        <a14:foregroundMark x1="36125" y1="73333" x2="36125" y2="73333"/>
                        <a14:foregroundMark x1="36125" y1="73333" x2="36625" y2="74333"/>
                        <a14:foregroundMark x1="37500" y1="76500" x2="37500" y2="76500"/>
                        <a14:foregroundMark x1="37750" y1="78333" x2="37750" y2="78333"/>
                        <a14:foregroundMark x1="38875" y1="82833" x2="38875" y2="82833"/>
                        <a14:foregroundMark x1="25250" y1="14500" x2="25250" y2="14500"/>
                        <a14:foregroundMark x1="3875" y1="15500" x2="3875" y2="15500"/>
                        <a14:foregroundMark x1="15250" y1="28833" x2="15250" y2="28833"/>
                        <a14:foregroundMark x1="59750" y1="27333" x2="59750" y2="27333"/>
                        <a14:foregroundMark x1="72625" y1="9667" x2="72625" y2="9667"/>
                        <a14:foregroundMark x1="71000" y1="14167" x2="71000" y2="14167"/>
                        <a14:foregroundMark x1="71500" y1="7833" x2="71500" y2="7833"/>
                        <a14:foregroundMark x1="73250" y1="12167" x2="73250" y2="12167"/>
                        <a14:foregroundMark x1="50500" y1="15333" x2="50500" y2="15333"/>
                        <a14:foregroundMark x1="48875" y1="19333" x2="48875" y2="19333"/>
                        <a14:foregroundMark x1="97625" y1="12333" x2="97625" y2="12333"/>
                        <a14:foregroundMark x1="97375" y1="13667" x2="97375" y2="13667"/>
                        <a14:foregroundMark x1="82875" y1="23333" x2="82875" y2="23333"/>
                        <a14:foregroundMark x1="32500" y1="74500" x2="32500" y2="74500"/>
                        <a14:foregroundMark x1="39375" y1="85833" x2="39375" y2="85833"/>
                        <a14:foregroundMark x1="34500" y1="74500" x2="34500" y2="74500"/>
                        <a14:foregroundMark x1="34500" y1="75500" x2="34500" y2="72333"/>
                        <a14:backgroundMark x1="34625" y1="75167" x2="34625" y2="75167"/>
                        <a14:backgroundMark x1="34125" y1="74000" x2="34125" y2="74000"/>
                        <a14:backgroundMark x1="34375" y1="72167" x2="34375" y2="72167"/>
                        <a14:backgroundMark x1="34125" y1="70333" x2="34125" y2="70333"/>
                      </a14:backgroundRemoval>
                    </a14:imgEffect>
                  </a14:imgLayer>
                </a14:imgProps>
              </a:ext>
              <a:ext uri="{28A0092B-C50C-407E-A947-70E740481C1C}">
                <a14:useLocalDpi xmlns:a14="http://schemas.microsoft.com/office/drawing/2010/main" val="0"/>
              </a:ext>
            </a:extLst>
          </a:blip>
          <a:stretch>
            <a:fillRect/>
          </a:stretch>
        </p:blipFill>
        <p:spPr>
          <a:xfrm>
            <a:off x="2018145" y="478044"/>
            <a:ext cx="8100291" cy="4599710"/>
          </a:xfrm>
          <a:prstGeom prst="rect">
            <a:avLst/>
          </a:prstGeom>
        </p:spPr>
      </p:pic>
    </p:spTree>
    <p:extLst>
      <p:ext uri="{BB962C8B-B14F-4D97-AF65-F5344CB8AC3E}">
        <p14:creationId xmlns:p14="http://schemas.microsoft.com/office/powerpoint/2010/main" val="18612560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7252" y="211215"/>
            <a:ext cx="2059416" cy="1036184"/>
          </a:xfrm>
          <a:prstGeom prst="rect">
            <a:avLst/>
          </a:prstGeom>
        </p:spPr>
      </p:pic>
      <p:sp>
        <p:nvSpPr>
          <p:cNvPr id="2" name="Unvan 1"/>
          <p:cNvSpPr>
            <a:spLocks noGrp="1"/>
          </p:cNvSpPr>
          <p:nvPr>
            <p:ph type="title"/>
          </p:nvPr>
        </p:nvSpPr>
        <p:spPr>
          <a:xfrm>
            <a:off x="-1" y="0"/>
            <a:ext cx="12192000" cy="1346479"/>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lvl="1" algn="ctr" rtl="0">
              <a:lnSpc>
                <a:spcPct val="90000"/>
              </a:lnSpc>
              <a:spcBef>
                <a:spcPct val="0"/>
              </a:spcBef>
            </a:pPr>
            <a:r>
              <a:rPr lang="tr-TR" sz="4800" b="1" dirty="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Amaç</a:t>
            </a:r>
            <a:r>
              <a:rPr lang="tr-TR" sz="1600" dirty="0">
                <a:solidFill>
                  <a:schemeClr val="tx1">
                    <a:lumMod val="95000"/>
                    <a:lumOff val="5000"/>
                  </a:schemeClr>
                </a:solidFill>
                <a:latin typeface="Times New Roman" panose="02020603050405020304" pitchFamily="18" charset="0"/>
                <a:cs typeface="Times New Roman" panose="02020603050405020304" pitchFamily="18" charset="0"/>
              </a:rPr>
              <a:t/>
            </a:r>
            <a:br>
              <a:rPr lang="tr-TR" sz="1600" dirty="0">
                <a:solidFill>
                  <a:schemeClr val="tx1">
                    <a:lumMod val="95000"/>
                    <a:lumOff val="5000"/>
                  </a:schemeClr>
                </a:solidFill>
                <a:latin typeface="Times New Roman" panose="02020603050405020304" pitchFamily="18" charset="0"/>
                <a:cs typeface="Times New Roman" panose="02020603050405020304" pitchFamily="18" charset="0"/>
              </a:rPr>
            </a:br>
            <a:endParaRPr lang="tr-TR"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3">
            <a:extLst>
              <a:ext uri="{BEBA8EAE-BF5A-486C-A8C5-ECC9F3942E4B}">
                <a14:imgProps xmlns:a14="http://schemas.microsoft.com/office/drawing/2010/main">
                  <a14:imgLayer r:embed="rId4">
                    <a14:imgEffect>
                      <a14:backgroundRemoval t="200" b="83200" l="98" r="99902">
                        <a14:foregroundMark x1="7422" y1="15000" x2="7422" y2="15000"/>
                      </a14:backgroundRemoval>
                    </a14:imgEffect>
                  </a14:imgLayer>
                </a14:imgProps>
              </a:ext>
              <a:ext uri="{28A0092B-C50C-407E-A947-70E740481C1C}">
                <a14:useLocalDpi xmlns:a14="http://schemas.microsoft.com/office/drawing/2010/main" val="0"/>
              </a:ext>
            </a:extLst>
          </a:blip>
          <a:stretch>
            <a:fillRect/>
          </a:stretch>
        </p:blipFill>
        <p:spPr>
          <a:xfrm>
            <a:off x="-1" y="1346480"/>
            <a:ext cx="12270377" cy="3647551"/>
          </a:xfrm>
          <a:prstGeom prst="rect">
            <a:avLst/>
          </a:prstGeom>
        </p:spPr>
      </p:pic>
      <p:sp>
        <p:nvSpPr>
          <p:cNvPr id="5" name="Metin kutusu 4"/>
          <p:cNvSpPr txBox="1"/>
          <p:nvPr/>
        </p:nvSpPr>
        <p:spPr>
          <a:xfrm>
            <a:off x="350981" y="4139921"/>
            <a:ext cx="11841017" cy="2585323"/>
          </a:xfrm>
          <a:prstGeom prst="rect">
            <a:avLst/>
          </a:prstGeom>
          <a:noFill/>
        </p:spPr>
        <p:txBody>
          <a:bodyPr wrap="square" rtlCol="0">
            <a:spAutoFit/>
          </a:bodyPr>
          <a:lstStyle/>
          <a:p>
            <a:r>
              <a:rPr lang="tr-TR" b="1" dirty="0" smtClean="0">
                <a:ln/>
                <a:solidFill>
                  <a:schemeClr val="tx1">
                    <a:lumMod val="75000"/>
                    <a:lumOff val="25000"/>
                  </a:schemeClr>
                </a:solidFill>
                <a:cs typeface="Times New Roman" panose="02020603050405020304" pitchFamily="18" charset="0"/>
              </a:rPr>
              <a:t>Bu proje, dünya genelindeki mutluluk durumunu görsel bir şekilde göstererek insanlara farkındalık yaratmayı amaçlar. Mutluluk indekslerini harita üzerinde görüntülemek, insanların farklı bölgelerdeki yaşam kalitesi ve mutluluk seviyeleri hakkında daha iyi bilgi sahibi olmalarına yardımcı olur ve bu şekilde farkındalık oluşturulur. Proje, farklı ülkelerin mutluluk indekslerini karşılaştırma olanağı sunar. Bu, insanların kendi ülkelerini diğerleriyle karşılaştırarak, iyileştirmeler yapmak veya en iyi uygulamaları öğrenmek için bir fırsat yakalamalarına yardımcı olur. Mutluluk indeksleri, sosyal ve ekonomik politika oluşturucuları ve karar alıcılar için önemli bir veri kaynağıdır. Bu proje, bu verileri görsel olarak sunarak politika oluşturucularının bilinçli kararlar almasına yardımcı olabilir.</a:t>
            </a:r>
          </a:p>
          <a:p>
            <a:endParaRPr lang="tr-TR" b="1" dirty="0" smtClean="0">
              <a:ln/>
              <a:solidFill>
                <a:schemeClr val="tx1">
                  <a:lumMod val="75000"/>
                  <a:lumOff val="25000"/>
                </a:schemeClr>
              </a:solidFill>
              <a:cs typeface="Times New Roman" panose="02020603050405020304" pitchFamily="18" charset="0"/>
            </a:endParaRPr>
          </a:p>
          <a:p>
            <a:endParaRPr lang="tr-TR" dirty="0">
              <a:solidFill>
                <a:schemeClr val="tx1">
                  <a:lumMod val="75000"/>
                  <a:lumOff val="25000"/>
                </a:schemeClr>
              </a:solidFill>
              <a:cs typeface="Times New Roman" panose="02020603050405020304" pitchFamily="18" charset="0"/>
            </a:endParaRPr>
          </a:p>
        </p:txBody>
      </p:sp>
    </p:spTree>
    <p:extLst>
      <p:ext uri="{BB962C8B-B14F-4D97-AF65-F5344CB8AC3E}">
        <p14:creationId xmlns:p14="http://schemas.microsoft.com/office/powerpoint/2010/main" val="37824804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0" y="0"/>
            <a:ext cx="12192000" cy="92340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tr-TR" sz="3200" b="1" dirty="0" smtClean="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sz="3200" b="1" dirty="0" smtClean="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sz="3200" b="1" dirty="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sz="3200" b="1" dirty="0" smtClean="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Sorun Analizi</a:t>
            </a:r>
            <a:r>
              <a:rPr lang="tr-TR" sz="3200" dirty="0">
                <a:solidFill>
                  <a:schemeClr val="tx1">
                    <a:lumMod val="95000"/>
                    <a:lumOff val="5000"/>
                  </a:schemeClr>
                </a:solidFill>
                <a:latin typeface="Times New Roman" panose="02020603050405020304" pitchFamily="18" charset="0"/>
                <a:cs typeface="Times New Roman" panose="02020603050405020304" pitchFamily="18" charset="0"/>
              </a:rPr>
              <a:t/>
            </a:r>
            <a:br>
              <a:rPr lang="tr-TR" sz="3200" dirty="0">
                <a:solidFill>
                  <a:schemeClr val="tx1">
                    <a:lumMod val="95000"/>
                    <a:lumOff val="5000"/>
                  </a:schemeClr>
                </a:solidFill>
                <a:latin typeface="Times New Roman" panose="02020603050405020304" pitchFamily="18" charset="0"/>
                <a:cs typeface="Times New Roman" panose="02020603050405020304" pitchFamily="18" charset="0"/>
              </a:rPr>
            </a:br>
            <a:endParaRPr lang="tr-TR"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302" y="1506876"/>
            <a:ext cx="9031155" cy="4543980"/>
          </a:xfrm>
          <a:prstGeom prst="rect">
            <a:avLst/>
          </a:prstGeom>
        </p:spPr>
      </p:pic>
      <p:sp>
        <p:nvSpPr>
          <p:cNvPr id="5" name="Unvan 1"/>
          <p:cNvSpPr txBox="1">
            <a:spLocks/>
          </p:cNvSpPr>
          <p:nvPr/>
        </p:nvSpPr>
        <p:spPr>
          <a:xfrm>
            <a:off x="0" y="3230880"/>
            <a:ext cx="12192000" cy="58541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b="1" dirty="0" smtClean="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Hedef Analizi</a:t>
            </a:r>
            <a:endParaRPr lang="tr-TR" sz="3200" dirty="0">
              <a:ln>
                <a:solidFill>
                  <a:srgbClr val="002060"/>
                </a:solidFill>
              </a:ln>
              <a:solidFill>
                <a:schemeClr val="tx1">
                  <a:lumMod val="95000"/>
                  <a:lumOff val="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923408"/>
            <a:ext cx="12192000" cy="2307472"/>
          </a:xfrm>
          <a:noFill/>
          <a:ln>
            <a:noFill/>
          </a:ln>
        </p:spPr>
        <p:style>
          <a:lnRef idx="0">
            <a:scrgbClr r="0" g="0" b="0"/>
          </a:lnRef>
          <a:fillRef idx="0">
            <a:scrgbClr r="0" g="0" b="0"/>
          </a:fillRef>
          <a:effectRef idx="0">
            <a:scrgbClr r="0" g="0" b="0"/>
          </a:effectRef>
          <a:fontRef idx="minor">
            <a:schemeClr val="lt1"/>
          </a:fontRef>
        </p:style>
        <p:txBody>
          <a:bodyPr>
            <a:normAutofit/>
          </a:bodyPr>
          <a:lstStyle/>
          <a:p>
            <a:pPr marL="0" lvl="0" indent="0">
              <a:buNone/>
            </a:pPr>
            <a:r>
              <a:rPr lang="tr-TR" sz="2400" b="1" dirty="0" smtClean="0">
                <a:solidFill>
                  <a:schemeClr val="tx1">
                    <a:lumMod val="85000"/>
                    <a:lumOff val="15000"/>
                  </a:schemeClr>
                </a:solidFill>
              </a:rPr>
              <a:t>	Mutluluk </a:t>
            </a:r>
            <a:r>
              <a:rPr lang="tr-TR" sz="2400" b="1" dirty="0">
                <a:solidFill>
                  <a:schemeClr val="tx1">
                    <a:lumMod val="85000"/>
                    <a:lumOff val="15000"/>
                  </a:schemeClr>
                </a:solidFill>
              </a:rPr>
              <a:t>indeksleri genellikle çeşitli kurumlar ve veri kaynakları tarafından </a:t>
            </a:r>
            <a:r>
              <a:rPr lang="tr-TR" sz="2400" b="1" dirty="0" smtClean="0">
                <a:solidFill>
                  <a:schemeClr val="tx1">
                    <a:lumMod val="85000"/>
                    <a:lumOff val="15000"/>
                  </a:schemeClr>
                </a:solidFill>
              </a:rPr>
              <a:t>derlenir</a:t>
            </a:r>
            <a:r>
              <a:rPr lang="tr-TR" sz="2400" b="1" dirty="0">
                <a:solidFill>
                  <a:schemeClr val="tx1">
                    <a:lumMod val="85000"/>
                    <a:lumOff val="15000"/>
                  </a:schemeClr>
                </a:solidFill>
              </a:rPr>
              <a:t>, </a:t>
            </a:r>
            <a:r>
              <a:rPr lang="tr-TR" sz="2400" b="1" dirty="0" smtClean="0">
                <a:solidFill>
                  <a:schemeClr val="tx1">
                    <a:lumMod val="85000"/>
                    <a:lumOff val="15000"/>
                  </a:schemeClr>
                </a:solidFill>
              </a:rPr>
              <a:t>	ancak </a:t>
            </a:r>
            <a:r>
              <a:rPr lang="tr-TR" sz="2400" b="1" dirty="0">
                <a:solidFill>
                  <a:schemeClr val="tx1">
                    <a:lumMod val="85000"/>
                    <a:lumOff val="15000"/>
                  </a:schemeClr>
                </a:solidFill>
              </a:rPr>
              <a:t>bu verilere erişim karmaşık olabilir. Proje, bu bilgilere kolayca </a:t>
            </a:r>
            <a:r>
              <a:rPr lang="tr-TR" sz="2400" b="1" dirty="0" smtClean="0">
                <a:solidFill>
                  <a:schemeClr val="tx1">
                    <a:lumMod val="85000"/>
                    <a:lumOff val="15000"/>
                  </a:schemeClr>
                </a:solidFill>
              </a:rPr>
              <a:t>erişim sağlayarak 	bilgiye </a:t>
            </a:r>
            <a:r>
              <a:rPr lang="tr-TR" sz="2400" b="1" dirty="0">
                <a:solidFill>
                  <a:schemeClr val="tx1">
                    <a:lumMod val="85000"/>
                    <a:lumOff val="15000"/>
                  </a:schemeClr>
                </a:solidFill>
              </a:rPr>
              <a:t>ulaşılabilirliği artırmalıdır.</a:t>
            </a:r>
          </a:p>
          <a:p>
            <a:pPr marL="0" lvl="0" indent="0">
              <a:buNone/>
            </a:pPr>
            <a:r>
              <a:rPr lang="tr-TR" sz="2400" b="1" dirty="0" smtClean="0">
                <a:solidFill>
                  <a:schemeClr val="tx1">
                    <a:lumMod val="85000"/>
                    <a:lumOff val="15000"/>
                  </a:schemeClr>
                </a:solidFill>
              </a:rPr>
              <a:t>	Verileri </a:t>
            </a:r>
            <a:r>
              <a:rPr lang="tr-TR" sz="2400" b="1" dirty="0">
                <a:solidFill>
                  <a:schemeClr val="tx1">
                    <a:lumMod val="85000"/>
                    <a:lumOff val="15000"/>
                  </a:schemeClr>
                </a:solidFill>
              </a:rPr>
              <a:t>etkili bir şekilde görselleştirmek ve kullanıcı dostu bir harita sunmak </a:t>
            </a:r>
            <a:r>
              <a:rPr lang="tr-TR" sz="2400" b="1" dirty="0" smtClean="0">
                <a:solidFill>
                  <a:schemeClr val="tx1">
                    <a:lumMod val="85000"/>
                    <a:lumOff val="15000"/>
                  </a:schemeClr>
                </a:solidFill>
              </a:rPr>
              <a:t>teknik </a:t>
            </a:r>
            <a:r>
              <a:rPr lang="tr-TR" sz="2400" b="1" dirty="0" smtClean="0">
                <a:solidFill>
                  <a:schemeClr val="tx1">
                    <a:lumMod val="85000"/>
                    <a:lumOff val="15000"/>
                  </a:schemeClr>
                </a:solidFill>
              </a:rPr>
              <a:t>	beceri </a:t>
            </a:r>
            <a:r>
              <a:rPr lang="tr-TR" sz="2400" b="1" dirty="0">
                <a:solidFill>
                  <a:schemeClr val="tx1">
                    <a:lumMod val="85000"/>
                    <a:lumOff val="15000"/>
                  </a:schemeClr>
                </a:solidFill>
              </a:rPr>
              <a:t>ve tasarım gerektirir.</a:t>
            </a:r>
          </a:p>
          <a:p>
            <a:endParaRPr lang="tr-TR" sz="2400" b="1" dirty="0">
              <a:solidFill>
                <a:schemeClr val="tx1">
                  <a:lumMod val="85000"/>
                  <a:lumOff val="15000"/>
                </a:schemeClr>
              </a:solidFill>
            </a:endParaRPr>
          </a:p>
        </p:txBody>
      </p:sp>
      <p:sp>
        <p:nvSpPr>
          <p:cNvPr id="6" name="İçerik Yer Tutucusu 2"/>
          <p:cNvSpPr txBox="1">
            <a:spLocks/>
          </p:cNvSpPr>
          <p:nvPr/>
        </p:nvSpPr>
        <p:spPr>
          <a:xfrm>
            <a:off x="0" y="3814348"/>
            <a:ext cx="12192000" cy="3043652"/>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400" b="1" dirty="0" smtClean="0"/>
              <a:t>	Proje, geniş bir kullanıcı kitlesine hizmet etmeyi amaçlar. Bu kitlenin içinde genel halk, 	akademisyenler, gazeteciler, politikacılar ve daha fazlası olabilir.</a:t>
            </a:r>
          </a:p>
          <a:p>
            <a:pPr marL="0" indent="0">
              <a:buNone/>
            </a:pPr>
            <a:r>
              <a:rPr lang="tr-TR" sz="2400" b="1" dirty="0" smtClean="0"/>
              <a:t>	Proje, güvenilir ve güncel veri kaynaklarına sahip olmalıdır. </a:t>
            </a:r>
          </a:p>
          <a:p>
            <a:pPr marL="0" indent="0">
              <a:buNone/>
            </a:pPr>
            <a:r>
              <a:rPr lang="tr-TR" sz="2400" b="1" dirty="0" smtClean="0"/>
              <a:t>	Web sitesinin kullanıcı dostu ve etkili bir </a:t>
            </a:r>
            <a:r>
              <a:rPr lang="tr-TR" sz="2400" b="1" dirty="0" err="1" smtClean="0"/>
              <a:t>arayüze</a:t>
            </a:r>
            <a:r>
              <a:rPr lang="tr-TR" sz="2400" b="1" dirty="0" smtClean="0"/>
              <a:t> sahip olması önemlidir. Kullanıcıların 	kolayca gezinebilmesi ve istedikleri bilgilere erişebilmeleri sağlanmalıdır.</a:t>
            </a:r>
          </a:p>
        </p:txBody>
      </p:sp>
    </p:spTree>
    <p:extLst>
      <p:ext uri="{BB962C8B-B14F-4D97-AF65-F5344CB8AC3E}">
        <p14:creationId xmlns:p14="http://schemas.microsoft.com/office/powerpoint/2010/main" val="393322801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Resi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6292" y="211215"/>
            <a:ext cx="2059416" cy="1036184"/>
          </a:xfrm>
          <a:prstGeom prst="rect">
            <a:avLst/>
          </a:prstGeom>
        </p:spPr>
      </p:pic>
      <p:sp>
        <p:nvSpPr>
          <p:cNvPr id="2" name="Unvan 1"/>
          <p:cNvSpPr>
            <a:spLocks noGrp="1"/>
          </p:cNvSpPr>
          <p:nvPr>
            <p:ph type="title"/>
          </p:nvPr>
        </p:nvSpPr>
        <p:spPr>
          <a:xfrm>
            <a:off x="0" y="0"/>
            <a:ext cx="12192000" cy="1332411"/>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rtl="0">
              <a:lnSpc>
                <a:spcPct val="90000"/>
              </a:lnSpc>
              <a:spcBef>
                <a:spcPct val="0"/>
              </a:spcBef>
            </a:pPr>
            <a:r>
              <a:rPr lang="tr-TR" sz="4800"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Kapsam</a:t>
            </a:r>
            <a:r>
              <a:rPr lang="tr-TR" sz="1600" dirty="0">
                <a:solidFill>
                  <a:schemeClr val="tx1">
                    <a:lumMod val="85000"/>
                    <a:lumOff val="15000"/>
                  </a:schemeClr>
                </a:solidFill>
                <a:latin typeface="Times New Roman" panose="02020603050405020304" pitchFamily="18" charset="0"/>
                <a:cs typeface="Times New Roman" panose="02020603050405020304" pitchFamily="18" charset="0"/>
              </a:rPr>
              <a:t/>
            </a:r>
            <a:br>
              <a:rPr lang="tr-TR" sz="1600" dirty="0">
                <a:solidFill>
                  <a:schemeClr val="tx1">
                    <a:lumMod val="85000"/>
                    <a:lumOff val="15000"/>
                  </a:schemeClr>
                </a:solidFill>
                <a:latin typeface="Times New Roman" panose="02020603050405020304" pitchFamily="18" charset="0"/>
                <a:cs typeface="Times New Roman" panose="02020603050405020304" pitchFamily="18" charset="0"/>
              </a:rPr>
            </a:br>
            <a:endParaRPr lang="tr-T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 y="1473958"/>
            <a:ext cx="12043955" cy="5009922"/>
          </a:xfrm>
        </p:spPr>
        <p:txBody>
          <a:bodyPr>
            <a:normAutofit/>
          </a:bodyPr>
          <a:lstStyle/>
          <a:p>
            <a:pPr marL="0" indent="0">
              <a:buNone/>
            </a:pPr>
            <a:r>
              <a:rPr lang="tr-TR" dirty="0" smtClean="0"/>
              <a:t>	Bu </a:t>
            </a:r>
            <a:r>
              <a:rPr lang="tr-TR" dirty="0"/>
              <a:t>web sitesi projesi, dünya genelindeki mutluluk indekslerini analiz etmek </a:t>
            </a:r>
            <a:r>
              <a:rPr lang="tr-TR" dirty="0" smtClean="0"/>
              <a:t>	ve </a:t>
            </a:r>
            <a:r>
              <a:rPr lang="tr-TR" dirty="0"/>
              <a:t>görsel olarak sunmak amacıyla tasarlanmıştır. Projenin ilk adımı, güvenilir </a:t>
            </a:r>
            <a:r>
              <a:rPr lang="tr-TR" dirty="0" smtClean="0"/>
              <a:t>	veri </a:t>
            </a:r>
            <a:r>
              <a:rPr lang="tr-TR" dirty="0"/>
              <a:t>kaynaklarından mutluluk endekslerini toplamak ve bu verileri işlemek </a:t>
            </a:r>
            <a:r>
              <a:rPr lang="tr-TR" dirty="0" smtClean="0"/>
              <a:t>	olacaktır</a:t>
            </a:r>
            <a:r>
              <a:rPr lang="tr-TR" dirty="0"/>
              <a:t>. </a:t>
            </a:r>
            <a:endParaRPr lang="tr-TR" dirty="0" smtClean="0"/>
          </a:p>
          <a:p>
            <a:pPr marL="0" indent="0">
              <a:buNone/>
            </a:pPr>
            <a:r>
              <a:rPr lang="tr-TR" dirty="0" smtClean="0"/>
              <a:t>	Ardından</a:t>
            </a:r>
            <a:r>
              <a:rPr lang="tr-TR" dirty="0"/>
              <a:t>, bu verileri dünya haritasında kullanıcı dostu bir ara yüzle </a:t>
            </a:r>
            <a:r>
              <a:rPr lang="tr-TR" dirty="0" smtClean="0"/>
              <a:t>	görselleştirecek </a:t>
            </a:r>
            <a:r>
              <a:rPr lang="tr-TR" dirty="0"/>
              <a:t>ve kullanıcılara farklı ülkelerin mutluluk seviyelerini </a:t>
            </a:r>
            <a:r>
              <a:rPr lang="tr-TR" dirty="0" smtClean="0"/>
              <a:t>	karşılaştırmalarına </a:t>
            </a:r>
            <a:r>
              <a:rPr lang="tr-TR" dirty="0"/>
              <a:t>olanak tanıyacaktır. </a:t>
            </a:r>
            <a:endParaRPr lang="tr-TR" dirty="0" smtClean="0"/>
          </a:p>
          <a:p>
            <a:pPr marL="0" indent="0">
              <a:buNone/>
            </a:pPr>
            <a:r>
              <a:rPr lang="tr-TR" dirty="0" smtClean="0"/>
              <a:t>	Projeyi </a:t>
            </a:r>
            <a:r>
              <a:rPr lang="tr-TR" dirty="0"/>
              <a:t>tanıtmak ve kullanıcıları çekmek için bir pazarlama stratejisi </a:t>
            </a:r>
            <a:r>
              <a:rPr lang="tr-TR" dirty="0" smtClean="0"/>
              <a:t>	geliştirilecek </a:t>
            </a:r>
            <a:r>
              <a:rPr lang="tr-TR" dirty="0"/>
              <a:t>ve kullanıcı geri bildirimleri toplanarak web sitesi sürekli olarak </a:t>
            </a:r>
            <a:r>
              <a:rPr lang="tr-TR" dirty="0" smtClean="0"/>
              <a:t>	iyileştirilecektir</a:t>
            </a:r>
            <a:r>
              <a:rPr lang="tr-TR" dirty="0"/>
              <a:t>. Bu projenin başarıyla tamamlanması, dünya genelindeki </a:t>
            </a:r>
            <a:r>
              <a:rPr lang="tr-TR" dirty="0" smtClean="0"/>
              <a:t>	mutluluk </a:t>
            </a:r>
            <a:r>
              <a:rPr lang="tr-TR" dirty="0"/>
              <a:t>seviyelerini daha iyi anlamamıza ve bu bilgileri yaygınlaştırmamıza </a:t>
            </a:r>
            <a:r>
              <a:rPr lang="tr-TR" dirty="0" smtClean="0"/>
              <a:t>	yardımcı </a:t>
            </a:r>
            <a:r>
              <a:rPr lang="tr-TR" dirty="0"/>
              <a:t>olacaktır.</a:t>
            </a:r>
          </a:p>
        </p:txBody>
      </p:sp>
    </p:spTree>
    <p:extLst>
      <p:ext uri="{BB962C8B-B14F-4D97-AF65-F5344CB8AC3E}">
        <p14:creationId xmlns:p14="http://schemas.microsoft.com/office/powerpoint/2010/main" val="31740742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 y="0"/>
            <a:ext cx="12191999" cy="1140823"/>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lvl="0"/>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Proje </a:t>
            </a: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Başlatma </a:t>
            </a:r>
            <a:r>
              <a:rPr lang="tr-TR"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Nedeni</a:t>
            </a:r>
            <a:r>
              <a:rPr lang="tr-TR" dirty="0">
                <a:solidFill>
                  <a:schemeClr val="tx1">
                    <a:lumMod val="85000"/>
                    <a:lumOff val="15000"/>
                  </a:schemeClr>
                </a:solidFill>
                <a:latin typeface="Times New Roman" panose="02020603050405020304" pitchFamily="18" charset="0"/>
                <a:cs typeface="Times New Roman" panose="02020603050405020304" pitchFamily="18" charset="0"/>
              </a:rPr>
              <a:t/>
            </a:r>
            <a:br>
              <a:rPr lang="tr-TR" dirty="0">
                <a:solidFill>
                  <a:schemeClr val="tx1">
                    <a:lumMod val="85000"/>
                    <a:lumOff val="15000"/>
                  </a:schemeClr>
                </a:solidFill>
                <a:latin typeface="Times New Roman" panose="02020603050405020304" pitchFamily="18" charset="0"/>
                <a:cs typeface="Times New Roman" panose="02020603050405020304" pitchFamily="18" charset="0"/>
              </a:rPr>
            </a:br>
            <a:endParaRPr lang="tr-T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302" y="1506876"/>
            <a:ext cx="9031155" cy="4543980"/>
          </a:xfrm>
          <a:prstGeom prst="rect">
            <a:avLst/>
          </a:prstGeom>
        </p:spPr>
      </p:pic>
      <p:sp>
        <p:nvSpPr>
          <p:cNvPr id="3" name="İçerik Yer Tutucusu 2"/>
          <p:cNvSpPr>
            <a:spLocks noGrp="1"/>
          </p:cNvSpPr>
          <p:nvPr>
            <p:ph idx="1"/>
          </p:nvPr>
        </p:nvSpPr>
        <p:spPr>
          <a:xfrm>
            <a:off x="0" y="1140823"/>
            <a:ext cx="12192000" cy="5717177"/>
          </a:xfrm>
          <a:no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tr-TR" b="1" dirty="0" smtClean="0">
                <a:solidFill>
                  <a:schemeClr val="tx1">
                    <a:lumMod val="95000"/>
                    <a:lumOff val="5000"/>
                  </a:schemeClr>
                </a:solidFill>
              </a:rPr>
              <a:t>	</a:t>
            </a:r>
          </a:p>
          <a:p>
            <a:pPr marL="0" indent="0">
              <a:buNone/>
            </a:pPr>
            <a:r>
              <a:rPr lang="tr-TR" b="1" dirty="0">
                <a:solidFill>
                  <a:schemeClr val="tx1">
                    <a:lumMod val="95000"/>
                    <a:lumOff val="5000"/>
                  </a:schemeClr>
                </a:solidFill>
              </a:rPr>
              <a:t>	</a:t>
            </a:r>
            <a:r>
              <a:rPr lang="tr-TR" b="1" dirty="0" smtClean="0">
                <a:solidFill>
                  <a:schemeClr val="tx1">
                    <a:lumMod val="95000"/>
                    <a:lumOff val="5000"/>
                  </a:schemeClr>
                </a:solidFill>
              </a:rPr>
              <a:t>Projenin </a:t>
            </a:r>
            <a:r>
              <a:rPr lang="tr-TR" b="1" dirty="0">
                <a:solidFill>
                  <a:schemeClr val="tx1">
                    <a:lumMod val="95000"/>
                    <a:lumOff val="5000"/>
                  </a:schemeClr>
                </a:solidFill>
              </a:rPr>
              <a:t>başlatılma nedenlerinden biri, dünya genelindeki mutluluk </a:t>
            </a:r>
            <a:r>
              <a:rPr lang="tr-TR" b="1" dirty="0" smtClean="0">
                <a:solidFill>
                  <a:schemeClr val="tx1">
                    <a:lumMod val="95000"/>
                    <a:lumOff val="5000"/>
                  </a:schemeClr>
                </a:solidFill>
              </a:rPr>
              <a:t>	seviyeleri </a:t>
            </a:r>
            <a:r>
              <a:rPr lang="tr-TR" b="1" dirty="0">
                <a:solidFill>
                  <a:schemeClr val="tx1">
                    <a:lumMod val="95000"/>
                    <a:lumOff val="5000"/>
                  </a:schemeClr>
                </a:solidFill>
              </a:rPr>
              <a:t>hakkında farkındalığı artırmaktır. Mutluluk, insanların yaşam </a:t>
            </a:r>
            <a:r>
              <a:rPr lang="tr-TR" b="1" dirty="0" smtClean="0">
                <a:solidFill>
                  <a:schemeClr val="tx1">
                    <a:lumMod val="95000"/>
                    <a:lumOff val="5000"/>
                  </a:schemeClr>
                </a:solidFill>
              </a:rPr>
              <a:t>	kalitesini </a:t>
            </a:r>
            <a:r>
              <a:rPr lang="tr-TR" b="1" dirty="0">
                <a:solidFill>
                  <a:schemeClr val="tx1">
                    <a:lumMod val="95000"/>
                    <a:lumOff val="5000"/>
                  </a:schemeClr>
                </a:solidFill>
              </a:rPr>
              <a:t>doğrudan etkileyen önemli bir faktördür ancak bu konuda </a:t>
            </a:r>
            <a:r>
              <a:rPr lang="tr-TR" b="1" dirty="0" smtClean="0">
                <a:solidFill>
                  <a:schemeClr val="tx1">
                    <a:lumMod val="95000"/>
                    <a:lumOff val="5000"/>
                  </a:schemeClr>
                </a:solidFill>
              </a:rPr>
              <a:t>genel</a:t>
            </a:r>
          </a:p>
          <a:p>
            <a:pPr marL="0" indent="0">
              <a:buNone/>
            </a:pPr>
            <a:r>
              <a:rPr lang="tr-TR" b="1" dirty="0" smtClean="0">
                <a:solidFill>
                  <a:schemeClr val="tx1">
                    <a:lumMod val="95000"/>
                    <a:lumOff val="5000"/>
                  </a:schemeClr>
                </a:solidFill>
              </a:rPr>
              <a:t>           bir bilinç </a:t>
            </a:r>
            <a:r>
              <a:rPr lang="tr-TR" b="1" dirty="0">
                <a:solidFill>
                  <a:schemeClr val="tx1">
                    <a:lumMod val="95000"/>
                    <a:lumOff val="5000"/>
                  </a:schemeClr>
                </a:solidFill>
              </a:rPr>
              <a:t>eksikliği olabilir. </a:t>
            </a:r>
            <a:endParaRPr lang="tr-TR" b="1" dirty="0" smtClean="0">
              <a:solidFill>
                <a:schemeClr val="tx1">
                  <a:lumMod val="95000"/>
                  <a:lumOff val="5000"/>
                </a:schemeClr>
              </a:solidFill>
            </a:endParaRPr>
          </a:p>
          <a:p>
            <a:pPr marL="0" indent="0">
              <a:buNone/>
            </a:pPr>
            <a:r>
              <a:rPr lang="tr-TR" b="1" dirty="0" smtClean="0">
                <a:solidFill>
                  <a:schemeClr val="tx1">
                    <a:lumMod val="95000"/>
                    <a:lumOff val="5000"/>
                  </a:schemeClr>
                </a:solidFill>
              </a:rPr>
              <a:t>	Mutluluk </a:t>
            </a:r>
            <a:r>
              <a:rPr lang="tr-TR" b="1" dirty="0">
                <a:solidFill>
                  <a:schemeClr val="tx1">
                    <a:lumMod val="95000"/>
                    <a:lumOff val="5000"/>
                  </a:schemeClr>
                </a:solidFill>
              </a:rPr>
              <a:t>indeksleri, hükümetler, sivil toplum kuruluşları ve iş dünyası için </a:t>
            </a:r>
            <a:r>
              <a:rPr lang="tr-TR" b="1" dirty="0" smtClean="0">
                <a:solidFill>
                  <a:schemeClr val="tx1">
                    <a:lumMod val="95000"/>
                    <a:lumOff val="5000"/>
                  </a:schemeClr>
                </a:solidFill>
              </a:rPr>
              <a:t>	değerli </a:t>
            </a:r>
            <a:r>
              <a:rPr lang="tr-TR" b="1" dirty="0">
                <a:solidFill>
                  <a:schemeClr val="tx1">
                    <a:lumMod val="95000"/>
                    <a:lumOff val="5000"/>
                  </a:schemeClr>
                </a:solidFill>
              </a:rPr>
              <a:t>bilgiler sunar. </a:t>
            </a:r>
            <a:endParaRPr lang="tr-TR" b="1" dirty="0" smtClean="0">
              <a:solidFill>
                <a:schemeClr val="tx1">
                  <a:lumMod val="95000"/>
                  <a:lumOff val="5000"/>
                </a:schemeClr>
              </a:solidFill>
            </a:endParaRPr>
          </a:p>
          <a:p>
            <a:pPr marL="0" indent="0">
              <a:buNone/>
            </a:pPr>
            <a:r>
              <a:rPr lang="tr-TR" b="1" dirty="0" smtClean="0">
                <a:solidFill>
                  <a:schemeClr val="tx1">
                    <a:lumMod val="95000"/>
                    <a:lumOff val="5000"/>
                  </a:schemeClr>
                </a:solidFill>
              </a:rPr>
              <a:t>	Proje </a:t>
            </a:r>
            <a:r>
              <a:rPr lang="tr-TR" b="1" dirty="0">
                <a:solidFill>
                  <a:schemeClr val="tx1">
                    <a:lumMod val="95000"/>
                    <a:lumOff val="5000"/>
                  </a:schemeClr>
                </a:solidFill>
              </a:rPr>
              <a:t>aynı zamanda bireylerin kişisel gelişimlerine katkıda bulunmayı </a:t>
            </a:r>
            <a:r>
              <a:rPr lang="tr-TR" b="1" dirty="0" smtClean="0">
                <a:solidFill>
                  <a:schemeClr val="tx1">
                    <a:lumMod val="95000"/>
                    <a:lumOff val="5000"/>
                  </a:schemeClr>
                </a:solidFill>
              </a:rPr>
              <a:t>	amaçlar</a:t>
            </a:r>
            <a:r>
              <a:rPr lang="tr-TR" b="1" dirty="0">
                <a:solidFill>
                  <a:schemeClr val="tx1">
                    <a:lumMod val="95000"/>
                    <a:lumOff val="5000"/>
                  </a:schemeClr>
                </a:solidFill>
              </a:rPr>
              <a:t>. Mutluluk verileri, kişisel mutluluğu artırmak için önemli </a:t>
            </a:r>
            <a:r>
              <a:rPr lang="tr-TR" b="1" dirty="0" smtClean="0">
                <a:solidFill>
                  <a:schemeClr val="tx1">
                    <a:lumMod val="95000"/>
                    <a:lumOff val="5000"/>
                  </a:schemeClr>
                </a:solidFill>
              </a:rPr>
              <a:t>ipuçları</a:t>
            </a:r>
          </a:p>
          <a:p>
            <a:pPr marL="0" indent="0">
              <a:buNone/>
            </a:pPr>
            <a:r>
              <a:rPr lang="tr-TR" b="1" dirty="0" smtClean="0">
                <a:solidFill>
                  <a:schemeClr val="tx1">
                    <a:lumMod val="95000"/>
                    <a:lumOff val="5000"/>
                  </a:schemeClr>
                </a:solidFill>
              </a:rPr>
              <a:t>           ve bilgiler </a:t>
            </a:r>
            <a:r>
              <a:rPr lang="tr-TR" b="1" dirty="0">
                <a:solidFill>
                  <a:schemeClr val="tx1">
                    <a:lumMod val="95000"/>
                    <a:lumOff val="5000"/>
                  </a:schemeClr>
                </a:solidFill>
              </a:rPr>
              <a:t>sunabilir.</a:t>
            </a:r>
          </a:p>
          <a:p>
            <a:endParaRPr lang="tr-TR" b="1" dirty="0">
              <a:solidFill>
                <a:schemeClr val="tx1">
                  <a:lumMod val="95000"/>
                  <a:lumOff val="5000"/>
                </a:schemeClr>
              </a:solidFill>
            </a:endParaRPr>
          </a:p>
        </p:txBody>
      </p:sp>
    </p:spTree>
    <p:extLst>
      <p:ext uri="{BB962C8B-B14F-4D97-AF65-F5344CB8AC3E}">
        <p14:creationId xmlns:p14="http://schemas.microsoft.com/office/powerpoint/2010/main" val="34323630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5474" y="130628"/>
            <a:ext cx="2221052" cy="1117511"/>
          </a:xfrm>
          <a:prstGeom prst="rect">
            <a:avLst/>
          </a:prstGeom>
        </p:spPr>
      </p:pic>
      <p:sp>
        <p:nvSpPr>
          <p:cNvPr id="2" name="Unvan 1"/>
          <p:cNvSpPr>
            <a:spLocks noGrp="1"/>
          </p:cNvSpPr>
          <p:nvPr>
            <p:ph type="title"/>
          </p:nvPr>
        </p:nvSpPr>
        <p:spPr>
          <a:xfrm>
            <a:off x="0" y="1"/>
            <a:ext cx="12270377" cy="1445622"/>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lvl="0" algn="ctr"/>
            <a: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
            </a:r>
            <a:br>
              <a:rPr lang="tr-TR"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br>
            <a:r>
              <a:rPr lang="tr-TR" sz="4900"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Hedefler </a:t>
            </a:r>
            <a:r>
              <a:rPr lang="tr-TR" sz="4900" b="1" dirty="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ve </a:t>
            </a:r>
            <a:r>
              <a:rPr lang="tr-TR" sz="4900" b="1" dirty="0" smtClean="0">
                <a:ln>
                  <a:solidFill>
                    <a:srgbClr val="002060"/>
                  </a:solidFill>
                </a:ln>
                <a:solidFill>
                  <a:schemeClr val="tx1">
                    <a:lumMod val="85000"/>
                    <a:lumOff val="15000"/>
                  </a:schemeClr>
                </a:solidFill>
                <a:effectLst>
                  <a:outerShdw blurRad="60007" dist="310007" dir="7680000" sy="30000" kx="1300200" algn="ctr" rotWithShape="0">
                    <a:prstClr val="black">
                      <a:alpha val="32000"/>
                    </a:prstClr>
                  </a:outerShdw>
                </a:effectLst>
                <a:latin typeface="Times New Roman" panose="02020603050405020304" pitchFamily="18" charset="0"/>
                <a:cs typeface="Times New Roman" panose="02020603050405020304" pitchFamily="18" charset="0"/>
              </a:rPr>
              <a:t>Çıktılar</a:t>
            </a:r>
            <a:r>
              <a:rPr lang="tr-TR" sz="4900" dirty="0">
                <a:solidFill>
                  <a:schemeClr val="tx1">
                    <a:lumMod val="85000"/>
                    <a:lumOff val="15000"/>
                  </a:schemeClr>
                </a:solidFill>
                <a:latin typeface="Times New Roman" panose="02020603050405020304" pitchFamily="18" charset="0"/>
                <a:cs typeface="Times New Roman" panose="02020603050405020304" pitchFamily="18" charset="0"/>
              </a:rPr>
              <a:t/>
            </a:r>
            <a:br>
              <a:rPr lang="tr-TR" sz="4900" dirty="0">
                <a:solidFill>
                  <a:schemeClr val="tx1">
                    <a:lumMod val="85000"/>
                    <a:lumOff val="15000"/>
                  </a:schemeClr>
                </a:solidFill>
                <a:latin typeface="Times New Roman" panose="02020603050405020304" pitchFamily="18" charset="0"/>
                <a:cs typeface="Times New Roman" panose="02020603050405020304" pitchFamily="18" charset="0"/>
              </a:rPr>
            </a:br>
            <a:endParaRPr lang="tr-TR" sz="49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838200" y="1628503"/>
            <a:ext cx="10515600" cy="4548460"/>
          </a:xfrm>
        </p:spPr>
        <p:txBody>
          <a:bodyPr>
            <a:normAutofit lnSpcReduction="10000"/>
          </a:bodyPr>
          <a:lstStyle/>
          <a:p>
            <a:pPr marL="0" indent="0">
              <a:buNone/>
            </a:pPr>
            <a:r>
              <a:rPr lang="tr-TR" dirty="0"/>
              <a:t>İlk olarak, projenin tamamlanmasıyla dünya genelindeki mutluluk endekslerinin daha geniş bir kitle tarafından anlaşılması ve bu verilere erişimin kolaylaşması beklenmektedir. Bu, toplumsal farkındalığın artmasına ve mutluluk seviyelerinin önemli bir ölçü olarak daha iyi anlaşılmasına katkı sağlayabilir. </a:t>
            </a:r>
            <a:endParaRPr lang="tr-TR" dirty="0" smtClean="0"/>
          </a:p>
          <a:p>
            <a:pPr marL="0" indent="0">
              <a:buNone/>
            </a:pPr>
            <a:r>
              <a:rPr lang="tr-TR" dirty="0" smtClean="0"/>
              <a:t>Ayrıca</a:t>
            </a:r>
            <a:r>
              <a:rPr lang="tr-TR" dirty="0"/>
              <a:t>, bu web sitesinin akademik ve araştırma alanlarında kullanılması, mutlulukla ilgili çalışmalara destek olabilir. </a:t>
            </a:r>
            <a:r>
              <a:rPr lang="tr-TR" dirty="0"/>
              <a:t>İ</a:t>
            </a:r>
            <a:r>
              <a:rPr lang="tr-TR" dirty="0" smtClean="0"/>
              <a:t>ş </a:t>
            </a:r>
            <a:r>
              <a:rPr lang="tr-TR" dirty="0"/>
              <a:t>dünyası ise bu verileri stratejik kararlar almak için kullanabilirler. </a:t>
            </a:r>
            <a:endParaRPr lang="tr-TR" dirty="0" smtClean="0"/>
          </a:p>
          <a:p>
            <a:pPr marL="0" indent="0">
              <a:buNone/>
            </a:pPr>
            <a:r>
              <a:rPr lang="tr-TR" dirty="0" smtClean="0"/>
              <a:t>Sonuç </a:t>
            </a:r>
            <a:r>
              <a:rPr lang="tr-TR" dirty="0"/>
              <a:t>olarak, projeden elde edilen hedefler, mutluluk endekslerinin daha fazla kullanılmasını teşvik etmek, toplumun refahını artırmak ve bireylerin daha bilinçli kararlar almasına yardımcı olmak gibi farklı alanlarda olabilir.</a:t>
            </a:r>
          </a:p>
          <a:p>
            <a:endParaRPr lang="tr-TR" dirty="0"/>
          </a:p>
        </p:txBody>
      </p:sp>
    </p:spTree>
    <p:extLst>
      <p:ext uri="{BB962C8B-B14F-4D97-AF65-F5344CB8AC3E}">
        <p14:creationId xmlns:p14="http://schemas.microsoft.com/office/powerpoint/2010/main" val="31606528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Kırmızı Mor">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TM02900720[[fn=Entegral]]</Template>
  <TotalTime>532</TotalTime>
  <Words>2047</Words>
  <Application>Microsoft Office PowerPoint</Application>
  <PresentationFormat>Geniş ekran</PresentationFormat>
  <Paragraphs>198</Paragraphs>
  <Slides>47</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47</vt:i4>
      </vt:variant>
    </vt:vector>
  </HeadingPairs>
  <TitlesOfParts>
    <vt:vector size="54" baseType="lpstr">
      <vt:lpstr>Arial</vt:lpstr>
      <vt:lpstr>Calibri</vt:lpstr>
      <vt:lpstr>Calibri Light</vt:lpstr>
      <vt:lpstr>Colonna MT</vt:lpstr>
      <vt:lpstr>Times New Roman</vt:lpstr>
      <vt:lpstr>Wingdings</vt:lpstr>
      <vt:lpstr>Office Theme</vt:lpstr>
      <vt:lpstr>NE KADAR MUTLUYUZ ?</vt:lpstr>
      <vt:lpstr>  PROJE BAŞLIĞI VE TANIMI </vt:lpstr>
      <vt:lpstr>   PROJE YÖNETİMİ VE EKİP </vt:lpstr>
      <vt:lpstr>PowerPoint Sunusu</vt:lpstr>
      <vt:lpstr>Amaç </vt:lpstr>
      <vt:lpstr>  Sorun Analizi </vt:lpstr>
      <vt:lpstr>Kapsam </vt:lpstr>
      <vt:lpstr>  Proje Başlatma Nedeni </vt:lpstr>
      <vt:lpstr> Hedefler ve Çıktılar </vt:lpstr>
      <vt:lpstr> Hedef Kitle </vt:lpstr>
      <vt:lpstr>PowerPoint Sunusu</vt:lpstr>
      <vt:lpstr>  Veri Görselleştirme ve Kullanıcı Arayüzü </vt:lpstr>
      <vt:lpstr>        Teknoloji ve Altyapı </vt:lpstr>
      <vt:lpstr>            Zaman Çizelgesi </vt:lpstr>
      <vt:lpstr> Kalite ve Test Planı </vt:lpstr>
      <vt:lpstr>PowerPoint Sunusu</vt:lpstr>
      <vt:lpstr>PowerPoint Sunusu</vt:lpstr>
      <vt:lpstr> Sistem Arayüzleri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Elifnur Yüksel</dc:creator>
  <cp:lastModifiedBy>Hüseyin TUNGA</cp:lastModifiedBy>
  <cp:revision>49</cp:revision>
  <dcterms:created xsi:type="dcterms:W3CDTF">2023-11-15T16:17:05Z</dcterms:created>
  <dcterms:modified xsi:type="dcterms:W3CDTF">2023-11-20T11:12:51Z</dcterms:modified>
</cp:coreProperties>
</file>